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9" r:id="rId4"/>
    <p:sldId id="266" r:id="rId5"/>
    <p:sldId id="269" r:id="rId6"/>
    <p:sldId id="270" r:id="rId7"/>
    <p:sldId id="272" r:id="rId8"/>
    <p:sldId id="267" r:id="rId9"/>
    <p:sldId id="258" r:id="rId10"/>
    <p:sldId id="260" r:id="rId11"/>
    <p:sldId id="261" r:id="rId12"/>
    <p:sldId id="262" r:id="rId13"/>
    <p:sldId id="263" r:id="rId14"/>
    <p:sldId id="265" r:id="rId15"/>
  </p:sldIdLst>
  <p:sldSz cx="18288000" cy="10287000"/>
  <p:notesSz cx="6858000" cy="9144000"/>
  <p:embeddedFontLst>
    <p:embeddedFont>
      <p:font typeface="Bebas Neue" panose="020B0604020202020204" charset="0"/>
      <p:regular r:id="rId17"/>
    </p:embeddedFont>
    <p:embeddedFont>
      <p:font typeface="Calibri" panose="020F0502020204030204" pitchFamily="34" charset="0"/>
      <p:regular r:id="rId18"/>
      <p:bold r:id="rId19"/>
      <p:italic r:id="rId20"/>
      <p:boldItalic r:id="rId21"/>
    </p:embeddedFont>
    <p:embeddedFont>
      <p:font typeface="Agency FB" panose="020B0503020202020204" pitchFamily="34" charset="0"/>
      <p:regular r:id="rId22"/>
      <p:bold r:id="rId23"/>
    </p:embeddedFont>
    <p:embeddedFont>
      <p:font typeface="Proxima Nova" panose="020B0604020202020204" charset="0"/>
      <p:regular r:id="rId24"/>
    </p:embeddedFont>
    <p:embeddedFont>
      <p:font typeface="맑은 고딕" panose="020B0503020000020004" pitchFamily="34" charset="-127"/>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E2E6A-5DBB-4065-829B-133096F6836D}" type="datetimeFigureOut">
              <a:rPr lang="en-IN" smtClean="0"/>
              <a:t>11-02-2024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23023-51B7-4421-90CB-61D49F1DC997}" type="slidenum">
              <a:rPr lang="en-IN" smtClean="0"/>
              <a:t>‹#›</a:t>
            </a:fld>
            <a:endParaRPr lang="en-IN"/>
          </a:p>
        </p:txBody>
      </p:sp>
    </p:spTree>
    <p:extLst>
      <p:ext uri="{BB962C8B-B14F-4D97-AF65-F5344CB8AC3E}">
        <p14:creationId xmlns:p14="http://schemas.microsoft.com/office/powerpoint/2010/main" val="671773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6D23023-51B7-4421-90CB-61D49F1DC997}" type="slidenum">
              <a:rPr lang="en-IN" smtClean="0"/>
              <a:t>8</a:t>
            </a:fld>
            <a:endParaRPr lang="en-IN"/>
          </a:p>
        </p:txBody>
      </p:sp>
    </p:spTree>
    <p:extLst>
      <p:ext uri="{BB962C8B-B14F-4D97-AF65-F5344CB8AC3E}">
        <p14:creationId xmlns:p14="http://schemas.microsoft.com/office/powerpoint/2010/main" val="2291497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10" Type="http://schemas.openxmlformats.org/officeDocument/2006/relationships/image" Target="../media/image1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43" b="-14174"/>
            </a:stretch>
          </a:blipFill>
        </p:spPr>
      </p:sp>
      <p:grpSp>
        <p:nvGrpSpPr>
          <p:cNvPr id="3" name="Group 3"/>
          <p:cNvGrpSpPr/>
          <p:nvPr/>
        </p:nvGrpSpPr>
        <p:grpSpPr>
          <a:xfrm>
            <a:off x="3346609" y="1156553"/>
            <a:ext cx="11594782" cy="2767747"/>
            <a:chOff x="0" y="0"/>
            <a:chExt cx="3053770" cy="1083733"/>
          </a:xfrm>
        </p:grpSpPr>
        <p:sp>
          <p:nvSpPr>
            <p:cNvPr id="4" name="Freeform 4"/>
            <p:cNvSpPr/>
            <p:nvPr/>
          </p:nvSpPr>
          <p:spPr>
            <a:xfrm>
              <a:off x="0" y="0"/>
              <a:ext cx="3053770" cy="1083733"/>
            </a:xfrm>
            <a:custGeom>
              <a:avLst/>
              <a:gdLst/>
              <a:ahLst/>
              <a:cxnLst/>
              <a:rect l="l" t="t" r="r" b="b"/>
              <a:pathLst>
                <a:path w="3053770" h="1083733">
                  <a:moveTo>
                    <a:pt x="0" y="0"/>
                  </a:moveTo>
                  <a:lnTo>
                    <a:pt x="3053770" y="0"/>
                  </a:lnTo>
                  <a:lnTo>
                    <a:pt x="3053770" y="1083733"/>
                  </a:lnTo>
                  <a:lnTo>
                    <a:pt x="0" y="1083733"/>
                  </a:lnTo>
                  <a:close/>
                </a:path>
              </a:pathLst>
            </a:custGeom>
            <a:solidFill>
              <a:srgbClr val="000000">
                <a:alpha val="0"/>
              </a:srgbClr>
            </a:solidFill>
            <a:ln w="361950" cap="sq">
              <a:solidFill>
                <a:srgbClr val="48BAC3"/>
              </a:solidFill>
              <a:prstDash val="solid"/>
              <a:miter/>
            </a:ln>
          </p:spPr>
        </p:sp>
        <p:sp>
          <p:nvSpPr>
            <p:cNvPr id="5" name="TextBox 5"/>
            <p:cNvSpPr txBox="1"/>
            <p:nvPr/>
          </p:nvSpPr>
          <p:spPr>
            <a:xfrm>
              <a:off x="0" y="-38100"/>
              <a:ext cx="3053770" cy="11218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189246" y="758411"/>
            <a:ext cx="3909508" cy="1115852"/>
            <a:chOff x="0" y="0"/>
            <a:chExt cx="1029665" cy="293887"/>
          </a:xfrm>
        </p:grpSpPr>
        <p:sp>
          <p:nvSpPr>
            <p:cNvPr id="7" name="Freeform 7"/>
            <p:cNvSpPr/>
            <p:nvPr/>
          </p:nvSpPr>
          <p:spPr>
            <a:xfrm>
              <a:off x="0" y="0"/>
              <a:ext cx="1029665" cy="293887"/>
            </a:xfrm>
            <a:custGeom>
              <a:avLst/>
              <a:gdLst/>
              <a:ahLst/>
              <a:cxnLst/>
              <a:rect l="l" t="t" r="r" b="b"/>
              <a:pathLst>
                <a:path w="1029665" h="293887">
                  <a:moveTo>
                    <a:pt x="0" y="0"/>
                  </a:moveTo>
                  <a:lnTo>
                    <a:pt x="1029665" y="0"/>
                  </a:lnTo>
                  <a:lnTo>
                    <a:pt x="1029665" y="293887"/>
                  </a:lnTo>
                  <a:lnTo>
                    <a:pt x="0" y="293887"/>
                  </a:lnTo>
                  <a:close/>
                </a:path>
              </a:pathLst>
            </a:custGeom>
            <a:solidFill>
              <a:srgbClr val="FFFFFF"/>
            </a:solidFill>
            <a:ln cap="sq">
              <a:noFill/>
              <a:prstDash val="solid"/>
              <a:miter/>
            </a:ln>
          </p:spPr>
        </p:sp>
        <p:sp>
          <p:nvSpPr>
            <p:cNvPr id="8" name="TextBox 8"/>
            <p:cNvSpPr txBox="1"/>
            <p:nvPr/>
          </p:nvSpPr>
          <p:spPr>
            <a:xfrm>
              <a:off x="0" y="-38100"/>
              <a:ext cx="1029665" cy="33198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011631" y="1784285"/>
            <a:ext cx="10264735" cy="1573059"/>
          </a:xfrm>
          <a:prstGeom prst="rect">
            <a:avLst/>
          </a:prstGeom>
        </p:spPr>
        <p:txBody>
          <a:bodyPr lIns="0" tIns="0" rIns="0" bIns="0" rtlCol="0" anchor="t">
            <a:spAutoFit/>
          </a:bodyPr>
          <a:lstStyle/>
          <a:p>
            <a:pPr algn="ctr">
              <a:lnSpc>
                <a:spcPts val="14086"/>
              </a:lnSpc>
            </a:pPr>
            <a:r>
              <a:rPr lang="en-US" sz="9600" dirty="0" smtClean="0">
                <a:solidFill>
                  <a:srgbClr val="292929"/>
                </a:solidFill>
                <a:latin typeface="Bebas Neue"/>
              </a:rPr>
              <a:t>U.S. FDA DATA ANALYSIS</a:t>
            </a:r>
            <a:endParaRPr lang="en-US" sz="9600" dirty="0">
              <a:solidFill>
                <a:srgbClr val="292929"/>
              </a:solidFill>
              <a:latin typeface="Bebas Neue"/>
            </a:endParaRPr>
          </a:p>
        </p:txBody>
      </p:sp>
      <p:sp>
        <p:nvSpPr>
          <p:cNvPr id="10" name="TextBox 10"/>
          <p:cNvSpPr txBox="1"/>
          <p:nvPr/>
        </p:nvSpPr>
        <p:spPr>
          <a:xfrm>
            <a:off x="7433348" y="1198782"/>
            <a:ext cx="3421305" cy="441403"/>
          </a:xfrm>
          <a:prstGeom prst="rect">
            <a:avLst/>
          </a:prstGeom>
        </p:spPr>
        <p:txBody>
          <a:bodyPr lIns="0" tIns="0" rIns="0" bIns="0" rtlCol="0" anchor="t">
            <a:spAutoFit/>
          </a:bodyPr>
          <a:lstStyle/>
          <a:p>
            <a:pPr algn="ctr">
              <a:lnSpc>
                <a:spcPts val="3399"/>
              </a:lnSpc>
            </a:pPr>
            <a:r>
              <a:rPr lang="en-US" sz="3999" spc="271" dirty="0" smtClean="0">
                <a:solidFill>
                  <a:srgbClr val="292929"/>
                </a:solidFill>
                <a:latin typeface="Bebas Neue" panose="020B0604020202020204" charset="0"/>
              </a:rPr>
              <a:t>PROJECT</a:t>
            </a:r>
            <a:endParaRPr lang="en-US" sz="3999" spc="271" dirty="0">
              <a:solidFill>
                <a:srgbClr val="292929"/>
              </a:solidFill>
              <a:latin typeface="Bebas Neue" panose="020B0604020202020204" charset="0"/>
            </a:endParaRPr>
          </a:p>
        </p:txBody>
      </p:sp>
      <p:sp>
        <p:nvSpPr>
          <p:cNvPr id="11" name="TextBox 11"/>
          <p:cNvSpPr txBox="1"/>
          <p:nvPr/>
        </p:nvSpPr>
        <p:spPr>
          <a:xfrm>
            <a:off x="6494117" y="4150855"/>
            <a:ext cx="5299765" cy="390524"/>
          </a:xfrm>
          <a:prstGeom prst="rect">
            <a:avLst/>
          </a:prstGeom>
        </p:spPr>
        <p:txBody>
          <a:bodyPr lIns="0" tIns="0" rIns="0" bIns="0" rtlCol="0" anchor="t">
            <a:spAutoFit/>
          </a:bodyPr>
          <a:lstStyle/>
          <a:p>
            <a:pPr algn="ctr">
              <a:lnSpc>
                <a:spcPts val="2999"/>
              </a:lnSpc>
            </a:pPr>
            <a:endParaRPr lang="en-US" sz="2999" dirty="0">
              <a:solidFill>
                <a:srgbClr val="292929"/>
              </a:solidFill>
              <a:latin typeface="Proxima Nova"/>
            </a:endParaRPr>
          </a:p>
        </p:txBody>
      </p:sp>
      <p:grpSp>
        <p:nvGrpSpPr>
          <p:cNvPr id="12" name="Group 4"/>
          <p:cNvGrpSpPr/>
          <p:nvPr/>
        </p:nvGrpSpPr>
        <p:grpSpPr>
          <a:xfrm>
            <a:off x="13487400" y="4725653"/>
            <a:ext cx="4260129" cy="3733800"/>
            <a:chOff x="0" y="0"/>
            <a:chExt cx="1510201" cy="2167467"/>
          </a:xfrm>
        </p:grpSpPr>
        <p:sp>
          <p:nvSpPr>
            <p:cNvPr id="13" name="Freeform 5"/>
            <p:cNvSpPr/>
            <p:nvPr/>
          </p:nvSpPr>
          <p:spPr>
            <a:xfrm>
              <a:off x="0" y="0"/>
              <a:ext cx="1510202" cy="2167467"/>
            </a:xfrm>
            <a:custGeom>
              <a:avLst/>
              <a:gdLst/>
              <a:ahLst/>
              <a:cxnLst/>
              <a:rect l="l" t="t" r="r" b="b"/>
              <a:pathLst>
                <a:path w="1510202" h="2167467">
                  <a:moveTo>
                    <a:pt x="0" y="0"/>
                  </a:moveTo>
                  <a:lnTo>
                    <a:pt x="1510202" y="0"/>
                  </a:lnTo>
                  <a:lnTo>
                    <a:pt x="1510202" y="2167467"/>
                  </a:lnTo>
                  <a:lnTo>
                    <a:pt x="0" y="2167467"/>
                  </a:lnTo>
                  <a:close/>
                </a:path>
              </a:pathLst>
            </a:custGeom>
            <a:solidFill>
              <a:srgbClr val="000000">
                <a:alpha val="0"/>
              </a:srgbClr>
            </a:solidFill>
            <a:ln w="361950" cap="sq">
              <a:solidFill>
                <a:srgbClr val="48BAC3"/>
              </a:solidFill>
              <a:prstDash val="solid"/>
              <a:miter/>
            </a:ln>
          </p:spPr>
        </p:sp>
        <p:sp>
          <p:nvSpPr>
            <p:cNvPr id="14" name="TextBox 6"/>
            <p:cNvSpPr txBox="1"/>
            <p:nvPr/>
          </p:nvSpPr>
          <p:spPr>
            <a:xfrm>
              <a:off x="0" y="-38100"/>
              <a:ext cx="1510201" cy="2205567"/>
            </a:xfrm>
            <a:prstGeom prst="rect">
              <a:avLst/>
            </a:prstGeom>
          </p:spPr>
          <p:txBody>
            <a:bodyPr lIns="50800" tIns="50800" rIns="50800" bIns="50800" rtlCol="0" anchor="ctr"/>
            <a:lstStyle/>
            <a:p>
              <a:pPr algn="ctr">
                <a:lnSpc>
                  <a:spcPts val="2659"/>
                </a:lnSpc>
              </a:pPr>
              <a:endParaRPr/>
            </a:p>
          </p:txBody>
        </p:sp>
      </p:grpSp>
      <p:sp>
        <p:nvSpPr>
          <p:cNvPr id="15" name="Rectangle 14"/>
          <p:cNvSpPr/>
          <p:nvPr/>
        </p:nvSpPr>
        <p:spPr>
          <a:xfrm>
            <a:off x="14020800" y="5377808"/>
            <a:ext cx="3488223" cy="2677656"/>
          </a:xfrm>
          <a:prstGeom prst="rect">
            <a:avLst/>
          </a:prstGeom>
        </p:spPr>
        <p:txBody>
          <a:bodyPr wrap="square">
            <a:spAutoFit/>
          </a:bodyPr>
          <a:lstStyle/>
          <a:p>
            <a:r>
              <a:rPr lang="en-US" altLang="ko-KR" sz="2400" dirty="0">
                <a:ln w="0"/>
                <a:latin typeface="Bebas Neue" panose="020B0604020202020204" charset="0"/>
              </a:rPr>
              <a:t>Name – </a:t>
            </a:r>
            <a:r>
              <a:rPr lang="en-US" altLang="ko-KR" sz="2400" dirty="0" err="1">
                <a:ln w="0"/>
                <a:latin typeface="Bebas Neue" panose="020B0604020202020204" charset="0"/>
              </a:rPr>
              <a:t>Shishir</a:t>
            </a:r>
            <a:r>
              <a:rPr lang="en-US" altLang="ko-KR" sz="2400" dirty="0">
                <a:ln w="0"/>
                <a:latin typeface="Bebas Neue" panose="020B0604020202020204" charset="0"/>
              </a:rPr>
              <a:t> </a:t>
            </a:r>
            <a:r>
              <a:rPr lang="en-US" altLang="ko-KR" sz="2400" dirty="0" err="1">
                <a:ln w="0"/>
                <a:latin typeface="Bebas Neue" panose="020B0604020202020204" charset="0"/>
              </a:rPr>
              <a:t>kherod</a:t>
            </a:r>
            <a:endParaRPr lang="en-US" altLang="ko-KR" sz="2400" dirty="0">
              <a:ln w="0"/>
              <a:latin typeface="Bebas Neue" panose="020B0604020202020204" charset="0"/>
            </a:endParaRPr>
          </a:p>
          <a:p>
            <a:endParaRPr lang="en-US" altLang="ko-KR" sz="2400" dirty="0">
              <a:ln w="0"/>
              <a:latin typeface="Bebas Neue" panose="020B0604020202020204" charset="0"/>
            </a:endParaRPr>
          </a:p>
          <a:p>
            <a:r>
              <a:rPr lang="en-US" altLang="ko-KR" sz="2400" dirty="0">
                <a:ln w="0"/>
                <a:latin typeface="Bebas Neue" panose="020B0604020202020204" charset="0"/>
              </a:rPr>
              <a:t>Email – </a:t>
            </a:r>
            <a:r>
              <a:rPr lang="en-US" altLang="ko-KR" sz="2400" dirty="0" smtClean="0">
                <a:ln w="0"/>
                <a:latin typeface="Agency FB" panose="020B0503020202020204" pitchFamily="34" charset="0"/>
              </a:rPr>
              <a:t>kherodshishir@gmail.com</a:t>
            </a:r>
            <a:endParaRPr lang="en-US" altLang="ko-KR" sz="2400" dirty="0">
              <a:ln w="0"/>
              <a:latin typeface="Agency FB" panose="020B0503020202020204" pitchFamily="34" charset="0"/>
            </a:endParaRPr>
          </a:p>
          <a:p>
            <a:endParaRPr lang="en-US" altLang="ko-KR" sz="2400" dirty="0">
              <a:ln w="0"/>
              <a:latin typeface="Bebas Neue" panose="020B0604020202020204" charset="0"/>
            </a:endParaRPr>
          </a:p>
          <a:p>
            <a:r>
              <a:rPr lang="en-US" altLang="ko-KR" sz="2400" dirty="0">
                <a:ln w="0"/>
                <a:latin typeface="Bebas Neue" panose="020B0604020202020204" charset="0"/>
              </a:rPr>
              <a:t>Course – ABADS</a:t>
            </a:r>
          </a:p>
          <a:p>
            <a:endParaRPr lang="en-US" altLang="ko-KR" sz="2400" dirty="0">
              <a:ln w="0"/>
              <a:latin typeface="Bebas Neue" panose="020B0604020202020204" charset="0"/>
            </a:endParaRPr>
          </a:p>
          <a:p>
            <a:r>
              <a:rPr lang="en-US" altLang="ko-KR" sz="2400" dirty="0">
                <a:ln w="0"/>
                <a:latin typeface="Bebas Neue" panose="020B0604020202020204" charset="0"/>
              </a:rPr>
              <a:t>Batch – Batch 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0" y="5888877"/>
            <a:ext cx="17259300" cy="4398123"/>
            <a:chOff x="0" y="0"/>
            <a:chExt cx="4545659" cy="1158353"/>
          </a:xfrm>
        </p:grpSpPr>
        <p:sp>
          <p:nvSpPr>
            <p:cNvPr id="3" name="Freeform 3"/>
            <p:cNvSpPr/>
            <p:nvPr/>
          </p:nvSpPr>
          <p:spPr>
            <a:xfrm>
              <a:off x="0" y="0"/>
              <a:ext cx="4545659" cy="1158353"/>
            </a:xfrm>
            <a:custGeom>
              <a:avLst/>
              <a:gdLst/>
              <a:ahLst/>
              <a:cxnLst/>
              <a:rect l="l" t="t" r="r" b="b"/>
              <a:pathLst>
                <a:path w="4545659" h="1158353">
                  <a:moveTo>
                    <a:pt x="0" y="0"/>
                  </a:moveTo>
                  <a:lnTo>
                    <a:pt x="4545659" y="0"/>
                  </a:lnTo>
                  <a:lnTo>
                    <a:pt x="4545659" y="1158353"/>
                  </a:lnTo>
                  <a:lnTo>
                    <a:pt x="0" y="1158353"/>
                  </a:lnTo>
                  <a:close/>
                </a:path>
              </a:pathLst>
            </a:custGeom>
            <a:solidFill>
              <a:srgbClr val="48BAC3"/>
            </a:solidFill>
          </p:spPr>
        </p:sp>
        <p:sp>
          <p:nvSpPr>
            <p:cNvPr id="4" name="TextBox 4"/>
            <p:cNvSpPr txBox="1"/>
            <p:nvPr/>
          </p:nvSpPr>
          <p:spPr>
            <a:xfrm>
              <a:off x="0" y="-38100"/>
              <a:ext cx="4545659" cy="119645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2636" y="3110375"/>
            <a:ext cx="4461623" cy="6833724"/>
            <a:chOff x="0" y="0"/>
            <a:chExt cx="1546388" cy="1158353"/>
          </a:xfrm>
        </p:grpSpPr>
        <p:sp>
          <p:nvSpPr>
            <p:cNvPr id="6" name="Freeform 6"/>
            <p:cNvSpPr/>
            <p:nvPr/>
          </p:nvSpPr>
          <p:spPr>
            <a:xfrm>
              <a:off x="0" y="0"/>
              <a:ext cx="1546388" cy="1158353"/>
            </a:xfrm>
            <a:custGeom>
              <a:avLst/>
              <a:gdLst/>
              <a:ahLst/>
              <a:cxnLst/>
              <a:rect l="l" t="t" r="r" b="b"/>
              <a:pathLst>
                <a:path w="1546388" h="1158353">
                  <a:moveTo>
                    <a:pt x="0" y="0"/>
                  </a:moveTo>
                  <a:lnTo>
                    <a:pt x="1546388" y="0"/>
                  </a:lnTo>
                  <a:lnTo>
                    <a:pt x="1546388" y="1158353"/>
                  </a:lnTo>
                  <a:lnTo>
                    <a:pt x="0" y="1158353"/>
                  </a:lnTo>
                  <a:close/>
                </a:path>
              </a:pathLst>
            </a:custGeom>
            <a:solidFill>
              <a:srgbClr val="2D3541"/>
            </a:solidFill>
          </p:spPr>
        </p:sp>
        <p:sp>
          <p:nvSpPr>
            <p:cNvPr id="7" name="TextBox 7"/>
            <p:cNvSpPr txBox="1"/>
            <p:nvPr/>
          </p:nvSpPr>
          <p:spPr>
            <a:xfrm>
              <a:off x="0" y="-38100"/>
              <a:ext cx="1546388" cy="1196453"/>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33400" y="873323"/>
            <a:ext cx="7649524" cy="307777"/>
          </a:xfrm>
          <a:prstGeom prst="rect">
            <a:avLst/>
          </a:prstGeom>
        </p:spPr>
        <p:txBody>
          <a:bodyPr lIns="0" tIns="0" rIns="0" bIns="0" rtlCol="0" anchor="t">
            <a:spAutoFit/>
          </a:bodyPr>
          <a:lstStyle/>
          <a:p>
            <a:r>
              <a:rPr lang="en-IN" sz="2000" dirty="0" smtClean="0"/>
              <a:t>3. Visualize </a:t>
            </a:r>
            <a:r>
              <a:rPr lang="en-IN" sz="2000" dirty="0"/>
              <a:t>the segmentation of products based on MarketingStatus. </a:t>
            </a:r>
          </a:p>
        </p:txBody>
      </p:sp>
      <p:grpSp>
        <p:nvGrpSpPr>
          <p:cNvPr id="24" name="Group 24"/>
          <p:cNvGrpSpPr/>
          <p:nvPr/>
        </p:nvGrpSpPr>
        <p:grpSpPr>
          <a:xfrm>
            <a:off x="12497246" y="1686879"/>
            <a:ext cx="3652665" cy="1011237"/>
            <a:chOff x="0" y="0"/>
            <a:chExt cx="962019" cy="266334"/>
          </a:xfrm>
        </p:grpSpPr>
        <p:sp>
          <p:nvSpPr>
            <p:cNvPr id="25" name="Freeform 25"/>
            <p:cNvSpPr/>
            <p:nvPr/>
          </p:nvSpPr>
          <p:spPr>
            <a:xfrm>
              <a:off x="0" y="0"/>
              <a:ext cx="962019" cy="266334"/>
            </a:xfrm>
            <a:custGeom>
              <a:avLst/>
              <a:gdLst/>
              <a:ahLst/>
              <a:cxnLst/>
              <a:rect l="l" t="t" r="r" b="b"/>
              <a:pathLst>
                <a:path w="962019" h="266334">
                  <a:moveTo>
                    <a:pt x="0" y="0"/>
                  </a:moveTo>
                  <a:lnTo>
                    <a:pt x="962019" y="0"/>
                  </a:lnTo>
                  <a:lnTo>
                    <a:pt x="962019" y="266334"/>
                  </a:lnTo>
                  <a:lnTo>
                    <a:pt x="0" y="266334"/>
                  </a:lnTo>
                  <a:close/>
                </a:path>
              </a:pathLst>
            </a:custGeom>
            <a:solidFill>
              <a:srgbClr val="000000">
                <a:alpha val="0"/>
              </a:srgbClr>
            </a:solidFill>
            <a:ln w="38100" cap="sq">
              <a:solidFill>
                <a:srgbClr val="F7FDFE"/>
              </a:solidFill>
              <a:prstDash val="solid"/>
              <a:miter/>
            </a:ln>
          </p:spPr>
        </p:sp>
        <p:sp>
          <p:nvSpPr>
            <p:cNvPr id="26" name="TextBox 26"/>
            <p:cNvSpPr txBox="1"/>
            <p:nvPr/>
          </p:nvSpPr>
          <p:spPr>
            <a:xfrm>
              <a:off x="0" y="-38100"/>
              <a:ext cx="962019" cy="304434"/>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12857028" y="2022635"/>
            <a:ext cx="2933101" cy="473075"/>
          </a:xfrm>
          <a:prstGeom prst="rect">
            <a:avLst/>
          </a:prstGeom>
        </p:spPr>
        <p:txBody>
          <a:bodyPr lIns="0" tIns="0" rIns="0" bIns="0" rtlCol="0" anchor="t">
            <a:spAutoFit/>
          </a:bodyPr>
          <a:lstStyle/>
          <a:p>
            <a:pPr algn="ctr">
              <a:lnSpc>
                <a:spcPts val="3399"/>
              </a:lnSpc>
            </a:pPr>
            <a:r>
              <a:rPr lang="en-US" sz="3999" spc="271">
                <a:solidFill>
                  <a:srgbClr val="F7FDFE"/>
                </a:solidFill>
                <a:latin typeface="Proxima Nova"/>
              </a:rPr>
              <a:t>RIMBERIO</a:t>
            </a:r>
          </a:p>
        </p:txBody>
      </p:sp>
      <p:pic>
        <p:nvPicPr>
          <p:cNvPr id="32" name="Picture 31"/>
          <p:cNvPicPr>
            <a:picLocks noChangeAspect="1"/>
          </p:cNvPicPr>
          <p:nvPr/>
        </p:nvPicPr>
        <p:blipFill>
          <a:blip r:embed="rId2"/>
          <a:stretch>
            <a:fillRect/>
          </a:stretch>
        </p:blipFill>
        <p:spPr>
          <a:xfrm>
            <a:off x="4980676" y="2022634"/>
            <a:ext cx="12850124" cy="7921465"/>
          </a:xfrm>
          <a:prstGeom prst="rect">
            <a:avLst/>
          </a:prstGeom>
        </p:spPr>
      </p:pic>
      <p:sp>
        <p:nvSpPr>
          <p:cNvPr id="36" name="TextBox 35"/>
          <p:cNvSpPr txBox="1"/>
          <p:nvPr/>
        </p:nvSpPr>
        <p:spPr>
          <a:xfrm>
            <a:off x="533400" y="3405020"/>
            <a:ext cx="4191000" cy="6524863"/>
          </a:xfrm>
          <a:prstGeom prst="rect">
            <a:avLst/>
          </a:prstGeom>
          <a:noFill/>
        </p:spPr>
        <p:txBody>
          <a:bodyPr wrap="square" rtlCol="0">
            <a:spAutoFit/>
          </a:bodyPr>
          <a:lstStyle/>
          <a:p>
            <a:r>
              <a:rPr lang="en-US" sz="2000" dirty="0" smtClean="0">
                <a:solidFill>
                  <a:schemeClr val="bg1"/>
                </a:solidFill>
                <a:latin typeface="Times New Roman" panose="02020603050405020304" pitchFamily="18" charset="0"/>
                <a:cs typeface="Times New Roman" panose="02020603050405020304" pitchFamily="18" charset="0"/>
              </a:rPr>
              <a:t>The visualization shows us the different </a:t>
            </a:r>
            <a:r>
              <a:rPr lang="en-IN" sz="2000" dirty="0">
                <a:solidFill>
                  <a:schemeClr val="bg1"/>
                </a:solidFill>
                <a:latin typeface="Times New Roman" panose="02020603050405020304" pitchFamily="18" charset="0"/>
                <a:cs typeface="Times New Roman" panose="02020603050405020304" pitchFamily="18" charset="0"/>
              </a:rPr>
              <a:t>pharmaceutically equivalent </a:t>
            </a:r>
            <a:r>
              <a:rPr lang="en-IN" sz="2000" dirty="0" smtClean="0">
                <a:solidFill>
                  <a:schemeClr val="bg1"/>
                </a:solidFill>
                <a:latin typeface="Times New Roman" panose="02020603050405020304" pitchFamily="18" charset="0"/>
                <a:cs typeface="Times New Roman" panose="02020603050405020304" pitchFamily="18" charset="0"/>
              </a:rPr>
              <a:t>products as per the Market Status.</a:t>
            </a:r>
          </a:p>
          <a:p>
            <a:r>
              <a:rPr lang="en-US" sz="2000" dirty="0" smtClean="0">
                <a:solidFill>
                  <a:schemeClr val="bg1"/>
                </a:solidFill>
                <a:latin typeface="Times New Roman" panose="02020603050405020304" pitchFamily="18" charset="0"/>
                <a:cs typeface="Times New Roman" panose="02020603050405020304" pitchFamily="18" charset="0"/>
              </a:rPr>
              <a:t>Here the product type AB (10422) and AP(2782) have the highest numbers in Market status 1.</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smtClean="0">
                <a:solidFill>
                  <a:schemeClr val="bg1"/>
                </a:solidFill>
                <a:latin typeface="Times New Roman" panose="02020603050405020304" pitchFamily="18" charset="0"/>
                <a:cs typeface="Times New Roman" panose="02020603050405020304" pitchFamily="18" charset="0"/>
              </a:rPr>
              <a:t>AB</a:t>
            </a:r>
            <a:r>
              <a:rPr lang="en-US" sz="2000" dirty="0" smtClean="0">
                <a:solidFill>
                  <a:schemeClr val="bg1"/>
                </a:solidFill>
                <a:latin typeface="Times New Roman" panose="02020603050405020304" pitchFamily="18" charset="0"/>
                <a:cs typeface="Times New Roman" panose="02020603050405020304" pitchFamily="18" charset="0"/>
              </a:rPr>
              <a:t> are Drug products for which </a:t>
            </a:r>
            <a:r>
              <a:rPr lang="en-IN" sz="2000" dirty="0">
                <a:solidFill>
                  <a:schemeClr val="bg1"/>
                </a:solidFill>
                <a:latin typeface="Times New Roman" panose="02020603050405020304" pitchFamily="18" charset="0"/>
                <a:cs typeface="Times New Roman" panose="02020603050405020304" pitchFamily="18" charset="0"/>
              </a:rPr>
              <a:t>actual or potential bioequivalence problems have been resolved with adequate </a:t>
            </a:r>
            <a:r>
              <a:rPr lang="en-IN" sz="2000" i="1" dirty="0">
                <a:solidFill>
                  <a:schemeClr val="bg1"/>
                </a:solidFill>
                <a:latin typeface="Times New Roman" panose="02020603050405020304" pitchFamily="18" charset="0"/>
                <a:cs typeface="Times New Roman" panose="02020603050405020304" pitchFamily="18" charset="0"/>
              </a:rPr>
              <a:t>in vivo</a:t>
            </a:r>
            <a:r>
              <a:rPr lang="en-IN" sz="2000" dirty="0">
                <a:solidFill>
                  <a:schemeClr val="bg1"/>
                </a:solidFill>
                <a:latin typeface="Times New Roman" panose="02020603050405020304" pitchFamily="18" charset="0"/>
                <a:cs typeface="Times New Roman" panose="02020603050405020304" pitchFamily="18" charset="0"/>
              </a:rPr>
              <a:t> and/or </a:t>
            </a:r>
            <a:r>
              <a:rPr lang="en-IN" sz="2000" i="1" dirty="0">
                <a:solidFill>
                  <a:schemeClr val="bg1"/>
                </a:solidFill>
                <a:latin typeface="Times New Roman" panose="02020603050405020304" pitchFamily="18" charset="0"/>
                <a:cs typeface="Times New Roman" panose="02020603050405020304" pitchFamily="18" charset="0"/>
              </a:rPr>
              <a:t>in vitro</a:t>
            </a:r>
            <a:r>
              <a:rPr lang="en-IN" sz="2000" dirty="0">
                <a:solidFill>
                  <a:schemeClr val="bg1"/>
                </a:solidFill>
                <a:latin typeface="Times New Roman" panose="02020603050405020304" pitchFamily="18" charset="0"/>
                <a:cs typeface="Times New Roman" panose="02020603050405020304" pitchFamily="18" charset="0"/>
              </a:rPr>
              <a:t> evidence supporting </a:t>
            </a:r>
            <a:r>
              <a:rPr lang="en-IN" sz="2000" dirty="0" smtClean="0">
                <a:solidFill>
                  <a:schemeClr val="bg1"/>
                </a:solidFill>
                <a:latin typeface="Times New Roman" panose="02020603050405020304" pitchFamily="18" charset="0"/>
                <a:cs typeface="Times New Roman" panose="02020603050405020304" pitchFamily="18" charset="0"/>
              </a:rPr>
              <a:t>bioequivalence.</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smtClean="0">
                <a:solidFill>
                  <a:schemeClr val="bg1"/>
                </a:solidFill>
                <a:latin typeface="Times New Roman" panose="02020603050405020304" pitchFamily="18" charset="0"/>
                <a:cs typeface="Times New Roman" panose="02020603050405020304" pitchFamily="18" charset="0"/>
              </a:rPr>
              <a:t>AP</a:t>
            </a:r>
            <a:r>
              <a:rPr lang="en-US" sz="2000" dirty="0" smtClean="0">
                <a:solidFill>
                  <a:schemeClr val="bg1"/>
                </a:solidFill>
                <a:latin typeface="Times New Roman" panose="02020603050405020304" pitchFamily="18" charset="0"/>
                <a:cs typeface="Times New Roman" panose="02020603050405020304" pitchFamily="18" charset="0"/>
              </a:rPr>
              <a:t> are products whose </a:t>
            </a:r>
            <a:r>
              <a:rPr lang="en-IN" sz="2000" dirty="0">
                <a:solidFill>
                  <a:schemeClr val="bg1"/>
                </a:solidFill>
                <a:latin typeface="Times New Roman" panose="02020603050405020304" pitchFamily="18" charset="0"/>
                <a:cs typeface="Times New Roman" panose="02020603050405020304" pitchFamily="18" charset="0"/>
              </a:rPr>
              <a:t>therapeutically equivalent rating is assigned </a:t>
            </a:r>
            <a:r>
              <a:rPr lang="en-IN" sz="2000" dirty="0" smtClean="0">
                <a:solidFill>
                  <a:schemeClr val="bg1"/>
                </a:solidFill>
                <a:latin typeface="Times New Roman" panose="02020603050405020304" pitchFamily="18" charset="0"/>
                <a:cs typeface="Times New Roman" panose="02020603050405020304" pitchFamily="18" charset="0"/>
              </a:rPr>
              <a:t>as </a:t>
            </a:r>
            <a:r>
              <a:rPr lang="en-IN" sz="2000" dirty="0">
                <a:solidFill>
                  <a:schemeClr val="bg1"/>
                </a:solidFill>
                <a:latin typeface="Times New Roman" panose="02020603050405020304" pitchFamily="18" charset="0"/>
                <a:cs typeface="Times New Roman" panose="02020603050405020304" pitchFamily="18" charset="0"/>
              </a:rPr>
              <a:t>they are manufactured in accordance with Current Good Manufacturing Practice regulations and meet the other requirements of their approved applications</a:t>
            </a:r>
            <a:endParaRPr lang="en-US" sz="2000" dirty="0" smtClean="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13649" y="3543300"/>
            <a:ext cx="18274352" cy="6472986"/>
            <a:chOff x="0" y="0"/>
            <a:chExt cx="4885478" cy="1704819"/>
          </a:xfrm>
        </p:grpSpPr>
        <p:sp>
          <p:nvSpPr>
            <p:cNvPr id="3" name="Freeform 3"/>
            <p:cNvSpPr/>
            <p:nvPr/>
          </p:nvSpPr>
          <p:spPr>
            <a:xfrm>
              <a:off x="0" y="0"/>
              <a:ext cx="4885479" cy="1704819"/>
            </a:xfrm>
            <a:custGeom>
              <a:avLst/>
              <a:gdLst/>
              <a:ahLst/>
              <a:cxnLst/>
              <a:rect l="l" t="t" r="r" b="b"/>
              <a:pathLst>
                <a:path w="4885479" h="1704819">
                  <a:moveTo>
                    <a:pt x="0" y="0"/>
                  </a:moveTo>
                  <a:lnTo>
                    <a:pt x="4885479" y="0"/>
                  </a:lnTo>
                  <a:lnTo>
                    <a:pt x="4885479" y="1704819"/>
                  </a:lnTo>
                  <a:lnTo>
                    <a:pt x="0" y="1704819"/>
                  </a:lnTo>
                  <a:close/>
                </a:path>
              </a:pathLst>
            </a:custGeom>
            <a:solidFill>
              <a:srgbClr val="48BAC3"/>
            </a:solidFill>
          </p:spPr>
        </p:sp>
        <p:sp>
          <p:nvSpPr>
            <p:cNvPr id="4" name="TextBox 4"/>
            <p:cNvSpPr txBox="1"/>
            <p:nvPr/>
          </p:nvSpPr>
          <p:spPr>
            <a:xfrm>
              <a:off x="0" y="-38100"/>
              <a:ext cx="4885478" cy="174291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51324" y="723900"/>
            <a:ext cx="14360075" cy="307777"/>
          </a:xfrm>
          <a:prstGeom prst="rect">
            <a:avLst/>
          </a:prstGeom>
        </p:spPr>
        <p:txBody>
          <a:bodyPr wrap="square" lIns="0" tIns="0" rIns="0" bIns="0" rtlCol="0" anchor="t">
            <a:spAutoFit/>
          </a:bodyPr>
          <a:lstStyle/>
          <a:p>
            <a:r>
              <a:rPr lang="en-IN" sz="2000" dirty="0" smtClean="0">
                <a:latin typeface="Times New Roman" panose="02020603050405020304" pitchFamily="18" charset="0"/>
                <a:cs typeface="Times New Roman" panose="02020603050405020304" pitchFamily="18" charset="0"/>
              </a:rPr>
              <a:t>4. Show </a:t>
            </a:r>
            <a:r>
              <a:rPr lang="en-IN" sz="2000" dirty="0">
                <a:latin typeface="Times New Roman" panose="02020603050405020304" pitchFamily="18" charset="0"/>
                <a:cs typeface="Times New Roman" panose="02020603050405020304" pitchFamily="18" charset="0"/>
              </a:rPr>
              <a:t>the total number of applications for each MarketingStatus. Enable users to filter by years and MarketingStatus for detailed analysis. </a:t>
            </a:r>
          </a:p>
        </p:txBody>
      </p:sp>
      <p:sp>
        <p:nvSpPr>
          <p:cNvPr id="20" name="TextBox 20"/>
          <p:cNvSpPr txBox="1"/>
          <p:nvPr/>
        </p:nvSpPr>
        <p:spPr>
          <a:xfrm>
            <a:off x="381000" y="3623967"/>
            <a:ext cx="2895600" cy="5642570"/>
          </a:xfrm>
          <a:prstGeom prst="rect">
            <a:avLst/>
          </a:prstGeom>
        </p:spPr>
        <p:txBody>
          <a:bodyPr wrap="square" lIns="0" tIns="0" rIns="0" bIns="0" rtlCol="0" anchor="t">
            <a:spAutoFit/>
          </a:bodyPr>
          <a:lstStyle/>
          <a:p>
            <a:pPr>
              <a:lnSpc>
                <a:spcPts val="4400"/>
              </a:lnSpc>
            </a:pPr>
            <a:r>
              <a:rPr lang="en-US" sz="2000" dirty="0" smtClean="0">
                <a:solidFill>
                  <a:srgbClr val="211F20"/>
                </a:solidFill>
                <a:latin typeface="Times New Roman" panose="02020603050405020304" pitchFamily="18" charset="0"/>
                <a:cs typeface="Times New Roman" panose="02020603050405020304" pitchFamily="18" charset="0"/>
              </a:rPr>
              <a:t>These visuals shows the number of applications for each Market status and Year.</a:t>
            </a:r>
          </a:p>
          <a:p>
            <a:pPr>
              <a:lnSpc>
                <a:spcPts val="4400"/>
              </a:lnSpc>
            </a:pPr>
            <a:r>
              <a:rPr lang="en-US" sz="2000" dirty="0" smtClean="0">
                <a:solidFill>
                  <a:srgbClr val="211F20"/>
                </a:solidFill>
                <a:latin typeface="Times New Roman" panose="02020603050405020304" pitchFamily="18" charset="0"/>
                <a:cs typeface="Times New Roman" panose="02020603050405020304" pitchFamily="18" charset="0"/>
              </a:rPr>
              <a:t>As per the chart, year </a:t>
            </a:r>
            <a:r>
              <a:rPr lang="en-US" sz="2000" b="1" dirty="0" smtClean="0">
                <a:solidFill>
                  <a:srgbClr val="211F20"/>
                </a:solidFill>
                <a:latin typeface="Times New Roman" panose="02020603050405020304" pitchFamily="18" charset="0"/>
                <a:cs typeface="Times New Roman" panose="02020603050405020304" pitchFamily="18" charset="0"/>
              </a:rPr>
              <a:t>2002 </a:t>
            </a:r>
            <a:r>
              <a:rPr lang="en-US" sz="2000" dirty="0" smtClean="0">
                <a:solidFill>
                  <a:srgbClr val="211F20"/>
                </a:solidFill>
                <a:latin typeface="Times New Roman" panose="02020603050405020304" pitchFamily="18" charset="0"/>
                <a:cs typeface="Times New Roman" panose="02020603050405020304" pitchFamily="18" charset="0"/>
              </a:rPr>
              <a:t>has the maximum no. of overall  applications i.e. </a:t>
            </a:r>
            <a:r>
              <a:rPr lang="en-US" sz="2000" b="1" dirty="0" smtClean="0">
                <a:solidFill>
                  <a:srgbClr val="211F20"/>
                </a:solidFill>
                <a:latin typeface="Times New Roman" panose="02020603050405020304" pitchFamily="18" charset="0"/>
                <a:cs typeface="Times New Roman" panose="02020603050405020304" pitchFamily="18" charset="0"/>
              </a:rPr>
              <a:t>5778</a:t>
            </a:r>
            <a:r>
              <a:rPr lang="en-US" sz="2000" dirty="0" smtClean="0">
                <a:solidFill>
                  <a:srgbClr val="211F20"/>
                </a:solidFill>
                <a:latin typeface="Times New Roman" panose="02020603050405020304" pitchFamily="18" charset="0"/>
                <a:cs typeface="Times New Roman" panose="02020603050405020304" pitchFamily="18" charset="0"/>
              </a:rPr>
              <a:t> while year </a:t>
            </a:r>
            <a:r>
              <a:rPr lang="en-US" sz="2000" b="1" dirty="0" smtClean="0">
                <a:solidFill>
                  <a:srgbClr val="211F20"/>
                </a:solidFill>
                <a:latin typeface="Times New Roman" panose="02020603050405020304" pitchFamily="18" charset="0"/>
                <a:cs typeface="Times New Roman" panose="02020603050405020304" pitchFamily="18" charset="0"/>
              </a:rPr>
              <a:t>2014</a:t>
            </a:r>
            <a:r>
              <a:rPr lang="en-US" sz="2000" dirty="0" smtClean="0">
                <a:solidFill>
                  <a:srgbClr val="211F20"/>
                </a:solidFill>
                <a:latin typeface="Times New Roman" panose="02020603050405020304" pitchFamily="18" charset="0"/>
                <a:cs typeface="Times New Roman" panose="02020603050405020304" pitchFamily="18" charset="0"/>
              </a:rPr>
              <a:t> has the most applications in Market Status 1 i.e. </a:t>
            </a:r>
            <a:r>
              <a:rPr lang="en-US" sz="2000" b="1" dirty="0" smtClean="0">
                <a:solidFill>
                  <a:srgbClr val="211F20"/>
                </a:solidFill>
                <a:latin typeface="Times New Roman" panose="02020603050405020304" pitchFamily="18" charset="0"/>
                <a:cs typeface="Times New Roman" panose="02020603050405020304" pitchFamily="18" charset="0"/>
              </a:rPr>
              <a:t>3949</a:t>
            </a:r>
            <a:r>
              <a:rPr lang="en-US" sz="2000" dirty="0" smtClean="0">
                <a:solidFill>
                  <a:srgbClr val="211F20"/>
                </a:solidFill>
                <a:latin typeface="Times New Roman" panose="02020603050405020304" pitchFamily="18" charset="0"/>
                <a:cs typeface="Times New Roman" panose="02020603050405020304" pitchFamily="18" charset="0"/>
              </a:rPr>
              <a:t>.</a:t>
            </a:r>
            <a:endParaRPr lang="en-US" sz="2000" dirty="0">
              <a:solidFill>
                <a:srgbClr val="211F20"/>
              </a:solidFill>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2"/>
          <a:stretch>
            <a:fillRect/>
          </a:stretch>
        </p:blipFill>
        <p:spPr>
          <a:xfrm>
            <a:off x="3505200" y="1333500"/>
            <a:ext cx="14702358" cy="84972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grpSp>
        <p:nvGrpSpPr>
          <p:cNvPr id="2" name="Group 2"/>
          <p:cNvGrpSpPr/>
          <p:nvPr/>
        </p:nvGrpSpPr>
        <p:grpSpPr>
          <a:xfrm>
            <a:off x="5742294" y="0"/>
            <a:ext cx="12545705" cy="10287000"/>
            <a:chOff x="-1" y="0"/>
            <a:chExt cx="12545705" cy="10287000"/>
          </a:xfrm>
        </p:grpSpPr>
        <p:sp>
          <p:nvSpPr>
            <p:cNvPr id="3" name="Freeform 3"/>
            <p:cNvSpPr/>
            <p:nvPr/>
          </p:nvSpPr>
          <p:spPr>
            <a:xfrm>
              <a:off x="-1" y="0"/>
              <a:ext cx="12545705" cy="10287000"/>
            </a:xfrm>
            <a:custGeom>
              <a:avLst/>
              <a:gdLst/>
              <a:ahLst/>
              <a:cxnLst/>
              <a:rect l="l" t="t" r="r" b="b"/>
              <a:pathLst>
                <a:path w="6350026" h="6350000">
                  <a:moveTo>
                    <a:pt x="0" y="0"/>
                  </a:moveTo>
                  <a:lnTo>
                    <a:pt x="6350026" y="0"/>
                  </a:lnTo>
                  <a:lnTo>
                    <a:pt x="6350026" y="6350000"/>
                  </a:lnTo>
                  <a:lnTo>
                    <a:pt x="0" y="6350000"/>
                  </a:lnTo>
                  <a:close/>
                </a:path>
              </a:pathLst>
            </a:custGeom>
            <a:blipFill>
              <a:blip r:embed="rId2">
                <a:alphaModFix amt="50000"/>
              </a:blip>
              <a:stretch>
                <a:fillRect t="-25000" b="-25000"/>
              </a:stretch>
            </a:blipFill>
          </p:spPr>
        </p:sp>
      </p:grpSp>
      <p:grpSp>
        <p:nvGrpSpPr>
          <p:cNvPr id="4" name="Group 4"/>
          <p:cNvGrpSpPr/>
          <p:nvPr/>
        </p:nvGrpSpPr>
        <p:grpSpPr>
          <a:xfrm>
            <a:off x="643566" y="1577548"/>
            <a:ext cx="4290261" cy="8229600"/>
            <a:chOff x="0" y="0"/>
            <a:chExt cx="1510201" cy="2167467"/>
          </a:xfrm>
        </p:grpSpPr>
        <p:sp>
          <p:nvSpPr>
            <p:cNvPr id="5" name="Freeform 5"/>
            <p:cNvSpPr/>
            <p:nvPr/>
          </p:nvSpPr>
          <p:spPr>
            <a:xfrm>
              <a:off x="0" y="0"/>
              <a:ext cx="1510202" cy="2167467"/>
            </a:xfrm>
            <a:custGeom>
              <a:avLst/>
              <a:gdLst/>
              <a:ahLst/>
              <a:cxnLst/>
              <a:rect l="l" t="t" r="r" b="b"/>
              <a:pathLst>
                <a:path w="1510202" h="2167467">
                  <a:moveTo>
                    <a:pt x="0" y="0"/>
                  </a:moveTo>
                  <a:lnTo>
                    <a:pt x="1510202" y="0"/>
                  </a:lnTo>
                  <a:lnTo>
                    <a:pt x="1510202" y="2167467"/>
                  </a:lnTo>
                  <a:lnTo>
                    <a:pt x="0" y="2167467"/>
                  </a:lnTo>
                  <a:close/>
                </a:path>
              </a:pathLst>
            </a:custGeom>
            <a:solidFill>
              <a:srgbClr val="000000">
                <a:alpha val="0"/>
              </a:srgbClr>
            </a:solidFill>
            <a:ln w="361950" cap="sq">
              <a:solidFill>
                <a:srgbClr val="48BAC3"/>
              </a:solidFill>
              <a:prstDash val="solid"/>
              <a:miter/>
            </a:ln>
          </p:spPr>
        </p:sp>
        <p:sp>
          <p:nvSpPr>
            <p:cNvPr id="6" name="TextBox 6"/>
            <p:cNvSpPr txBox="1"/>
            <p:nvPr/>
          </p:nvSpPr>
          <p:spPr>
            <a:xfrm>
              <a:off x="0" y="-38100"/>
              <a:ext cx="1510201" cy="2205567"/>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flipV="1">
            <a:off x="1216184" y="5143500"/>
            <a:ext cx="3145021" cy="0"/>
          </a:xfrm>
          <a:prstGeom prst="line">
            <a:avLst/>
          </a:prstGeom>
          <a:ln w="38100" cap="flat">
            <a:solidFill>
              <a:srgbClr val="FFFFFF"/>
            </a:solidFill>
            <a:prstDash val="sysDot"/>
            <a:headEnd type="none" w="sm" len="sm"/>
            <a:tailEnd type="none" w="sm" len="sm"/>
          </a:ln>
        </p:spPr>
      </p:sp>
      <p:pic>
        <p:nvPicPr>
          <p:cNvPr id="22" name="Picture 21"/>
          <p:cNvPicPr>
            <a:picLocks noChangeAspect="1"/>
          </p:cNvPicPr>
          <p:nvPr/>
        </p:nvPicPr>
        <p:blipFill>
          <a:blip r:embed="rId3"/>
          <a:stretch>
            <a:fillRect/>
          </a:stretch>
        </p:blipFill>
        <p:spPr>
          <a:xfrm>
            <a:off x="5410200" y="1382286"/>
            <a:ext cx="12679544" cy="8638014"/>
          </a:xfrm>
          <a:prstGeom prst="rect">
            <a:avLst/>
          </a:prstGeom>
        </p:spPr>
      </p:pic>
      <p:sp>
        <p:nvSpPr>
          <p:cNvPr id="23" name="Rectangle 22"/>
          <p:cNvSpPr/>
          <p:nvPr/>
        </p:nvSpPr>
        <p:spPr>
          <a:xfrm>
            <a:off x="643566" y="544972"/>
            <a:ext cx="16806234" cy="400110"/>
          </a:xfrm>
          <a:prstGeom prst="rect">
            <a:avLst/>
          </a:prstGeom>
        </p:spPr>
        <p:txBody>
          <a:bodyPr wrap="square">
            <a:spAutoFit/>
          </a:bodyPr>
          <a:lstStyle/>
          <a:p>
            <a:r>
              <a:rPr lang="en-IN" sz="2000" dirty="0" smtClean="0">
                <a:solidFill>
                  <a:schemeClr val="bg1"/>
                </a:solidFill>
                <a:latin typeface="Times New Roman" panose="02020603050405020304" pitchFamily="18" charset="0"/>
                <a:cs typeface="Times New Roman" panose="02020603050405020304" pitchFamily="18" charset="0"/>
              </a:rPr>
              <a:t>5. Analyse </a:t>
            </a:r>
            <a:r>
              <a:rPr lang="en-IN" sz="2000" dirty="0">
                <a:solidFill>
                  <a:schemeClr val="bg1"/>
                </a:solidFill>
                <a:latin typeface="Times New Roman" panose="02020603050405020304" pitchFamily="18" charset="0"/>
                <a:cs typeface="Times New Roman" panose="02020603050405020304" pitchFamily="18" charset="0"/>
              </a:rPr>
              <a:t>the grouping of drugs by dosage form. Visualize the distribution of approvals across different forms. Identify the most successful dosage form. </a:t>
            </a:r>
          </a:p>
        </p:txBody>
      </p:sp>
      <p:sp>
        <p:nvSpPr>
          <p:cNvPr id="24" name="TextBox 23"/>
          <p:cNvSpPr txBox="1"/>
          <p:nvPr/>
        </p:nvSpPr>
        <p:spPr>
          <a:xfrm>
            <a:off x="946739" y="2247900"/>
            <a:ext cx="3683914" cy="2554545"/>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solidFill>
                  <a:schemeClr val="bg1"/>
                </a:solidFill>
                <a:latin typeface="Times New Roman" panose="02020603050405020304" pitchFamily="18" charset="0"/>
                <a:cs typeface="Times New Roman" panose="02020603050405020304" pitchFamily="18" charset="0"/>
              </a:rPr>
              <a:t>After analyzation it shows that </a:t>
            </a:r>
            <a:r>
              <a:rPr lang="en-US" sz="2000" b="1" dirty="0" smtClean="0">
                <a:solidFill>
                  <a:schemeClr val="bg1"/>
                </a:solidFill>
                <a:latin typeface="Times New Roman" panose="02020603050405020304" pitchFamily="18" charset="0"/>
                <a:cs typeface="Times New Roman" panose="02020603050405020304" pitchFamily="18" charset="0"/>
              </a:rPr>
              <a:t>10MG</a:t>
            </a:r>
            <a:r>
              <a:rPr lang="en-IN" sz="2000" dirty="0" smtClean="0">
                <a:solidFill>
                  <a:schemeClr val="bg1"/>
                </a:solidFill>
                <a:latin typeface="Times New Roman" panose="02020603050405020304" pitchFamily="18" charset="0"/>
                <a:cs typeface="Times New Roman" panose="02020603050405020304" pitchFamily="18" charset="0"/>
              </a:rPr>
              <a:t> Dosage form has the maximum types of Drugs i.e. </a:t>
            </a:r>
            <a:r>
              <a:rPr lang="en-IN" sz="2000" b="1" dirty="0" smtClean="0">
                <a:solidFill>
                  <a:schemeClr val="bg1"/>
                </a:solidFill>
                <a:latin typeface="Times New Roman" panose="02020603050405020304" pitchFamily="18" charset="0"/>
                <a:cs typeface="Times New Roman" panose="02020603050405020304" pitchFamily="18" charset="0"/>
              </a:rPr>
              <a:t>1193 </a:t>
            </a:r>
            <a:r>
              <a:rPr lang="en-IN" sz="2000" dirty="0" smtClean="0">
                <a:solidFill>
                  <a:schemeClr val="bg1"/>
                </a:solidFill>
                <a:latin typeface="Times New Roman" panose="02020603050405020304" pitchFamily="18" charset="0"/>
                <a:cs typeface="Times New Roman" panose="02020603050405020304" pitchFamily="18" charset="0"/>
              </a:rPr>
              <a:t>followed by 100MG Dosage form with </a:t>
            </a:r>
            <a:r>
              <a:rPr lang="en-IN" sz="2000" b="1" dirty="0" smtClean="0">
                <a:solidFill>
                  <a:schemeClr val="bg1"/>
                </a:solidFill>
                <a:latin typeface="Times New Roman" panose="02020603050405020304" pitchFamily="18" charset="0"/>
                <a:cs typeface="Times New Roman" panose="02020603050405020304" pitchFamily="18" charset="0"/>
              </a:rPr>
              <a:t>1028 Drug types</a:t>
            </a:r>
            <a:r>
              <a:rPr lang="en-IN" sz="2000" dirty="0" smtClean="0">
                <a:solidFill>
                  <a:schemeClr val="bg1"/>
                </a:solidFill>
                <a:latin typeface="Times New Roman" panose="02020603050405020304" pitchFamily="18" charset="0"/>
                <a:cs typeface="Times New Roman" panose="02020603050405020304" pitchFamily="18" charset="0"/>
              </a:rPr>
              <a:t>. So these two forms have the most use for customers depends on the needs.</a:t>
            </a:r>
            <a:endParaRPr lang="en-US" sz="2000" dirty="0" smtClean="0">
              <a:solidFill>
                <a:schemeClr val="bg1"/>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946740" y="5524500"/>
            <a:ext cx="3683914" cy="317009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solidFill>
                  <a:schemeClr val="bg1"/>
                </a:solidFill>
                <a:latin typeface="Times New Roman" panose="02020603050405020304" pitchFamily="18" charset="0"/>
                <a:cs typeface="Times New Roman" panose="02020603050405020304" pitchFamily="18" charset="0"/>
              </a:rPr>
              <a:t>As per the Bar chart, the</a:t>
            </a:r>
          </a:p>
          <a:p>
            <a:r>
              <a:rPr lang="en-US" sz="2000" dirty="0" smtClean="0">
                <a:solidFill>
                  <a:schemeClr val="bg1"/>
                </a:solidFill>
                <a:latin typeface="Times New Roman" panose="02020603050405020304" pitchFamily="18" charset="0"/>
                <a:cs typeface="Times New Roman" panose="02020603050405020304" pitchFamily="18" charset="0"/>
              </a:rPr>
              <a:t>     maximum approval are given</a:t>
            </a:r>
          </a:p>
          <a:p>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    to the </a:t>
            </a:r>
            <a:r>
              <a:rPr lang="en-US" sz="2000" b="1" dirty="0" smtClean="0">
                <a:solidFill>
                  <a:schemeClr val="bg1"/>
                </a:solidFill>
                <a:latin typeface="Times New Roman" panose="02020603050405020304" pitchFamily="18" charset="0"/>
                <a:cs typeface="Times New Roman" panose="02020603050405020304" pitchFamily="18" charset="0"/>
              </a:rPr>
              <a:t>10MG</a:t>
            </a:r>
            <a:r>
              <a:rPr lang="en-US" sz="2000" dirty="0" smtClean="0">
                <a:solidFill>
                  <a:schemeClr val="bg1"/>
                </a:solidFill>
                <a:latin typeface="Times New Roman" panose="02020603050405020304" pitchFamily="18" charset="0"/>
                <a:cs typeface="Times New Roman" panose="02020603050405020304" pitchFamily="18" charset="0"/>
              </a:rPr>
              <a:t> Dosage form in</a:t>
            </a:r>
          </a:p>
          <a:p>
            <a:r>
              <a:rPr lang="en-US" sz="2000" dirty="0" smtClean="0">
                <a:solidFill>
                  <a:schemeClr val="bg1"/>
                </a:solidFill>
                <a:latin typeface="Times New Roman" panose="02020603050405020304" pitchFamily="18" charset="0"/>
                <a:cs typeface="Times New Roman" panose="02020603050405020304" pitchFamily="18" charset="0"/>
              </a:rPr>
              <a:t>     both </a:t>
            </a:r>
            <a:r>
              <a:rPr lang="en-US" sz="2000" b="1" dirty="0" smtClean="0">
                <a:solidFill>
                  <a:schemeClr val="bg1"/>
                </a:solidFill>
                <a:latin typeface="Times New Roman" panose="02020603050405020304" pitchFamily="18" charset="0"/>
                <a:cs typeface="Times New Roman" panose="02020603050405020304" pitchFamily="18" charset="0"/>
              </a:rPr>
              <a:t>AP i.e. 6055 </a:t>
            </a:r>
            <a:r>
              <a:rPr lang="en-US" sz="2000" dirty="0" smtClean="0">
                <a:solidFill>
                  <a:schemeClr val="bg1"/>
                </a:solidFill>
                <a:latin typeface="Times New Roman" panose="02020603050405020304" pitchFamily="18" charset="0"/>
                <a:cs typeface="Times New Roman" panose="02020603050405020304" pitchFamily="18" charset="0"/>
              </a:rPr>
              <a:t>and in </a:t>
            </a:r>
            <a:r>
              <a:rPr lang="en-US" sz="2000" b="1" dirty="0" smtClean="0">
                <a:solidFill>
                  <a:schemeClr val="bg1"/>
                </a:solidFill>
                <a:latin typeface="Times New Roman" panose="02020603050405020304" pitchFamily="18" charset="0"/>
                <a:cs typeface="Times New Roman" panose="02020603050405020304" pitchFamily="18" charset="0"/>
              </a:rPr>
              <a:t>TA</a:t>
            </a:r>
          </a:p>
          <a:p>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smtClean="0">
                <a:solidFill>
                  <a:schemeClr val="bg1"/>
                </a:solidFill>
                <a:latin typeface="Times New Roman" panose="02020603050405020304" pitchFamily="18" charset="0"/>
                <a:cs typeface="Times New Roman" panose="02020603050405020304" pitchFamily="18" charset="0"/>
              </a:rPr>
              <a:t>    i.e. 273. </a:t>
            </a:r>
            <a:r>
              <a:rPr lang="en-US" sz="2000" dirty="0" smtClean="0">
                <a:solidFill>
                  <a:schemeClr val="bg1"/>
                </a:solidFill>
                <a:latin typeface="Times New Roman" panose="02020603050405020304" pitchFamily="18" charset="0"/>
                <a:cs typeface="Times New Roman" panose="02020603050405020304" pitchFamily="18" charset="0"/>
              </a:rPr>
              <a:t>The low dosage like</a:t>
            </a:r>
          </a:p>
          <a:p>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smtClean="0">
                <a:solidFill>
                  <a:schemeClr val="bg1"/>
                </a:solidFill>
                <a:latin typeface="Times New Roman" panose="02020603050405020304" pitchFamily="18" charset="0"/>
                <a:cs typeface="Times New Roman" panose="02020603050405020304" pitchFamily="18" charset="0"/>
              </a:rPr>
              <a:t>    10MG</a:t>
            </a:r>
            <a:r>
              <a:rPr lang="en-US" sz="2000" dirty="0" smtClean="0">
                <a:solidFill>
                  <a:schemeClr val="bg1"/>
                </a:solidFill>
                <a:latin typeface="Times New Roman" panose="02020603050405020304" pitchFamily="18" charset="0"/>
                <a:cs typeface="Times New Roman" panose="02020603050405020304" pitchFamily="18" charset="0"/>
              </a:rPr>
              <a:t> and </a:t>
            </a:r>
            <a:r>
              <a:rPr lang="en-US" sz="2000" b="1" dirty="0" smtClean="0">
                <a:solidFill>
                  <a:schemeClr val="bg1"/>
                </a:solidFill>
                <a:latin typeface="Times New Roman" panose="02020603050405020304" pitchFamily="18" charset="0"/>
                <a:cs typeface="Times New Roman" panose="02020603050405020304" pitchFamily="18" charset="0"/>
              </a:rPr>
              <a:t>50 MG </a:t>
            </a:r>
            <a:r>
              <a:rPr lang="en-US" sz="2000" dirty="0" smtClean="0">
                <a:solidFill>
                  <a:schemeClr val="bg1"/>
                </a:solidFill>
                <a:latin typeface="Times New Roman" panose="02020603050405020304" pitchFamily="18" charset="0"/>
                <a:cs typeface="Times New Roman" panose="02020603050405020304" pitchFamily="18" charset="0"/>
              </a:rPr>
              <a:t>are most</a:t>
            </a:r>
          </a:p>
          <a:p>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    successful as maximum variety</a:t>
            </a:r>
          </a:p>
          <a:p>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    of medicines are made and</a:t>
            </a:r>
          </a:p>
          <a:p>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    even for small medical needs. </a:t>
            </a:r>
            <a:endParaRPr lang="en-US" sz="2000" b="1" dirty="0" smtClean="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6" name="Group 6"/>
          <p:cNvGrpSpPr/>
          <p:nvPr/>
        </p:nvGrpSpPr>
        <p:grpSpPr>
          <a:xfrm>
            <a:off x="1028700" y="1028700"/>
            <a:ext cx="16230600" cy="5529766"/>
            <a:chOff x="0" y="0"/>
            <a:chExt cx="4274726" cy="1456399"/>
          </a:xfrm>
        </p:grpSpPr>
        <p:sp>
          <p:nvSpPr>
            <p:cNvPr id="7" name="Freeform 7"/>
            <p:cNvSpPr/>
            <p:nvPr/>
          </p:nvSpPr>
          <p:spPr>
            <a:xfrm>
              <a:off x="0" y="0"/>
              <a:ext cx="4274726" cy="1456399"/>
            </a:xfrm>
            <a:custGeom>
              <a:avLst/>
              <a:gdLst/>
              <a:ahLst/>
              <a:cxnLst/>
              <a:rect l="l" t="t" r="r" b="b"/>
              <a:pathLst>
                <a:path w="4274726" h="1456399">
                  <a:moveTo>
                    <a:pt x="0" y="0"/>
                  </a:moveTo>
                  <a:lnTo>
                    <a:pt x="4274726" y="0"/>
                  </a:lnTo>
                  <a:lnTo>
                    <a:pt x="4274726" y="1456399"/>
                  </a:lnTo>
                  <a:lnTo>
                    <a:pt x="0" y="1456399"/>
                  </a:lnTo>
                  <a:close/>
                </a:path>
              </a:pathLst>
            </a:custGeom>
            <a:solidFill>
              <a:srgbClr val="2D3541"/>
            </a:solidFill>
          </p:spPr>
        </p:sp>
        <p:sp>
          <p:nvSpPr>
            <p:cNvPr id="8" name="TextBox 8"/>
            <p:cNvSpPr txBox="1"/>
            <p:nvPr/>
          </p:nvSpPr>
          <p:spPr>
            <a:xfrm>
              <a:off x="0" y="-38100"/>
              <a:ext cx="4274726" cy="1494499"/>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371600" y="1562100"/>
            <a:ext cx="15468600" cy="307777"/>
          </a:xfrm>
          <a:prstGeom prst="rect">
            <a:avLst/>
          </a:prstGeom>
        </p:spPr>
        <p:txBody>
          <a:bodyPr wrap="square" lIns="0" tIns="0" rIns="0" bIns="0" rtlCol="0" anchor="t">
            <a:spAutoFit/>
          </a:bodyPr>
          <a:lstStyle/>
          <a:p>
            <a:r>
              <a:rPr lang="en-IN" sz="2000" dirty="0" smtClean="0">
                <a:solidFill>
                  <a:schemeClr val="bg1"/>
                </a:solidFill>
                <a:latin typeface="Times New Roman" panose="02020603050405020304" pitchFamily="18" charset="0"/>
                <a:cs typeface="Times New Roman" panose="02020603050405020304" pitchFamily="18" charset="0"/>
              </a:rPr>
              <a:t>6. Visualize </a:t>
            </a:r>
            <a:r>
              <a:rPr lang="en-IN" sz="2000" dirty="0">
                <a:solidFill>
                  <a:schemeClr val="bg1"/>
                </a:solidFill>
                <a:latin typeface="Times New Roman" panose="02020603050405020304" pitchFamily="18" charset="0"/>
                <a:cs typeface="Times New Roman" panose="02020603050405020304" pitchFamily="18" charset="0"/>
              </a:rPr>
              <a:t>drug approvals based on therapeutic classes. Identify classes with the highest number of approvals. </a:t>
            </a:r>
          </a:p>
        </p:txBody>
      </p:sp>
      <p:pic>
        <p:nvPicPr>
          <p:cNvPr id="30" name="Picture 29"/>
          <p:cNvPicPr>
            <a:picLocks noChangeAspect="1"/>
          </p:cNvPicPr>
          <p:nvPr/>
        </p:nvPicPr>
        <p:blipFill>
          <a:blip r:embed="rId3"/>
          <a:stretch>
            <a:fillRect/>
          </a:stretch>
        </p:blipFill>
        <p:spPr>
          <a:xfrm>
            <a:off x="5105400" y="2095500"/>
            <a:ext cx="12954000" cy="8001000"/>
          </a:xfrm>
          <a:prstGeom prst="rect">
            <a:avLst/>
          </a:prstGeom>
        </p:spPr>
      </p:pic>
      <p:sp>
        <p:nvSpPr>
          <p:cNvPr id="31" name="TextBox 30"/>
          <p:cNvSpPr txBox="1"/>
          <p:nvPr/>
        </p:nvSpPr>
        <p:spPr>
          <a:xfrm>
            <a:off x="1371600" y="2753916"/>
            <a:ext cx="3657599" cy="1631216"/>
          </a:xfrm>
          <a:prstGeom prst="rect">
            <a:avLst/>
          </a:prstGeom>
          <a:noFill/>
        </p:spPr>
        <p:txBody>
          <a:bodyPr wrap="square" rtlCol="0">
            <a:spAutoFit/>
          </a:bodyPr>
          <a:lstStyle/>
          <a:p>
            <a:r>
              <a:rPr lang="en-US" sz="2000" dirty="0" smtClean="0">
                <a:solidFill>
                  <a:schemeClr val="bg1"/>
                </a:solidFill>
                <a:latin typeface="Times New Roman" panose="02020603050405020304" pitchFamily="18" charset="0"/>
                <a:cs typeface="Times New Roman" panose="02020603050405020304" pitchFamily="18" charset="0"/>
              </a:rPr>
              <a:t>Based on the therapeutic classes </a:t>
            </a:r>
          </a:p>
          <a:p>
            <a:r>
              <a:rPr lang="en-US" sz="2000" dirty="0" smtClean="0">
                <a:solidFill>
                  <a:schemeClr val="bg1"/>
                </a:solidFill>
                <a:latin typeface="Times New Roman" panose="02020603050405020304" pitchFamily="18" charset="0"/>
                <a:cs typeface="Times New Roman" panose="02020603050405020304" pitchFamily="18" charset="0"/>
              </a:rPr>
              <a:t>Drugs type </a:t>
            </a:r>
            <a:r>
              <a:rPr lang="en-US" sz="2000" b="1" dirty="0" smtClean="0">
                <a:solidFill>
                  <a:schemeClr val="bg1"/>
                </a:solidFill>
                <a:latin typeface="Times New Roman" panose="02020603050405020304" pitchFamily="18" charset="0"/>
                <a:cs typeface="Times New Roman" panose="02020603050405020304" pitchFamily="18" charset="0"/>
              </a:rPr>
              <a:t>AB </a:t>
            </a:r>
            <a:r>
              <a:rPr lang="en-US" sz="2000" dirty="0" smtClean="0">
                <a:solidFill>
                  <a:schemeClr val="bg1"/>
                </a:solidFill>
                <a:latin typeface="Times New Roman" panose="02020603050405020304" pitchFamily="18" charset="0"/>
                <a:cs typeface="Times New Roman" panose="02020603050405020304" pitchFamily="18" charset="0"/>
              </a:rPr>
              <a:t>has the highest number of approval rate i.e. </a:t>
            </a:r>
            <a:r>
              <a:rPr lang="en-US" sz="2000" b="1" dirty="0" smtClean="0">
                <a:solidFill>
                  <a:schemeClr val="bg1"/>
                </a:solidFill>
                <a:latin typeface="Times New Roman" panose="02020603050405020304" pitchFamily="18" charset="0"/>
                <a:cs typeface="Times New Roman" panose="02020603050405020304" pitchFamily="18" charset="0"/>
              </a:rPr>
              <a:t>28599 </a:t>
            </a:r>
            <a:r>
              <a:rPr lang="en-US" sz="2000" dirty="0" smtClean="0">
                <a:solidFill>
                  <a:schemeClr val="bg1"/>
                </a:solidFill>
                <a:latin typeface="Times New Roman" panose="02020603050405020304" pitchFamily="18" charset="0"/>
                <a:cs typeface="Times New Roman" panose="02020603050405020304" pitchFamily="18" charset="0"/>
              </a:rPr>
              <a:t>followed by the Drug type </a:t>
            </a:r>
            <a:r>
              <a:rPr lang="en-US" sz="2000" b="1" dirty="0" smtClean="0">
                <a:solidFill>
                  <a:schemeClr val="bg1"/>
                </a:solidFill>
                <a:latin typeface="Times New Roman" panose="02020603050405020304" pitchFamily="18" charset="0"/>
                <a:cs typeface="Times New Roman" panose="02020603050405020304" pitchFamily="18" charset="0"/>
              </a:rPr>
              <a:t>AP </a:t>
            </a:r>
            <a:r>
              <a:rPr lang="en-US" sz="2000" dirty="0" smtClean="0">
                <a:solidFill>
                  <a:schemeClr val="bg1"/>
                </a:solidFill>
                <a:latin typeface="Times New Roman" panose="02020603050405020304" pitchFamily="18" charset="0"/>
                <a:cs typeface="Times New Roman" panose="02020603050405020304" pitchFamily="18" charset="0"/>
              </a:rPr>
              <a:t>with approvals of</a:t>
            </a:r>
            <a:r>
              <a:rPr lang="en-US" sz="2000" b="1" dirty="0" smtClean="0">
                <a:solidFill>
                  <a:schemeClr val="bg1"/>
                </a:solidFill>
                <a:latin typeface="Times New Roman" panose="02020603050405020304" pitchFamily="18" charset="0"/>
                <a:cs typeface="Times New Roman" panose="02020603050405020304" pitchFamily="18" charset="0"/>
              </a:rPr>
              <a:t> 12527.</a:t>
            </a:r>
            <a:endParaRPr lang="en-IN" sz="2000" b="1" dirty="0">
              <a:solidFill>
                <a:schemeClr val="bg1"/>
              </a:solidFill>
              <a:latin typeface="Times New Roman" panose="02020603050405020304" pitchFamily="18" charset="0"/>
              <a:cs typeface="Times New Roman" panose="02020603050405020304" pitchFamily="18" charset="0"/>
            </a:endParaRPr>
          </a:p>
        </p:txBody>
      </p:sp>
      <p:sp>
        <p:nvSpPr>
          <p:cNvPr id="32" name="Freeform 16"/>
          <p:cNvSpPr/>
          <p:nvPr/>
        </p:nvSpPr>
        <p:spPr>
          <a:xfrm>
            <a:off x="16088759" y="1399808"/>
            <a:ext cx="644452" cy="623361"/>
          </a:xfrm>
          <a:custGeom>
            <a:avLst/>
            <a:gdLst/>
            <a:ahLst/>
            <a:cxnLst/>
            <a:rect l="l" t="t" r="r" b="b"/>
            <a:pathLst>
              <a:path w="644452" h="623361">
                <a:moveTo>
                  <a:pt x="0" y="0"/>
                </a:moveTo>
                <a:lnTo>
                  <a:pt x="644452" y="0"/>
                </a:lnTo>
                <a:lnTo>
                  <a:pt x="644452" y="623360"/>
                </a:lnTo>
                <a:lnTo>
                  <a:pt x="0" y="62336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661" r="-15661"/>
            </a:stretch>
          </a:blipFill>
        </p:spPr>
      </p:sp>
      <p:sp>
        <p:nvSpPr>
          <p:cNvPr id="8" name="AutoShape 8"/>
          <p:cNvSpPr/>
          <p:nvPr/>
        </p:nvSpPr>
        <p:spPr>
          <a:xfrm flipV="1">
            <a:off x="10192039" y="8358196"/>
            <a:ext cx="9177125" cy="0"/>
          </a:xfrm>
          <a:prstGeom prst="line">
            <a:avLst/>
          </a:prstGeom>
          <a:ln w="28575" cap="flat">
            <a:solidFill>
              <a:srgbClr val="FFFFFF"/>
            </a:solidFill>
            <a:prstDash val="solid"/>
            <a:headEnd type="none" w="sm" len="sm"/>
            <a:tailEnd type="none" w="sm" len="sm"/>
          </a:ln>
        </p:spPr>
      </p:sp>
      <p:sp>
        <p:nvSpPr>
          <p:cNvPr id="9" name="AutoShape 9"/>
          <p:cNvSpPr/>
          <p:nvPr/>
        </p:nvSpPr>
        <p:spPr>
          <a:xfrm flipV="1">
            <a:off x="8610600" y="2476500"/>
            <a:ext cx="9177125" cy="0"/>
          </a:xfrm>
          <a:prstGeom prst="line">
            <a:avLst/>
          </a:prstGeom>
          <a:ln w="28575" cap="flat">
            <a:solidFill>
              <a:srgbClr val="2D3541"/>
            </a:solidFill>
            <a:prstDash val="solid"/>
            <a:headEnd type="none" w="sm" len="sm"/>
            <a:tailEnd type="none" w="sm" len="sm"/>
          </a:ln>
        </p:spPr>
      </p:sp>
      <p:sp>
        <p:nvSpPr>
          <p:cNvPr id="18" name="TextBox 18"/>
          <p:cNvSpPr txBox="1"/>
          <p:nvPr/>
        </p:nvSpPr>
        <p:spPr>
          <a:xfrm>
            <a:off x="10192039" y="8867776"/>
            <a:ext cx="5299765" cy="390524"/>
          </a:xfrm>
          <a:prstGeom prst="rect">
            <a:avLst/>
          </a:prstGeom>
        </p:spPr>
        <p:txBody>
          <a:bodyPr lIns="0" tIns="0" rIns="0" bIns="0" rtlCol="0" anchor="t">
            <a:spAutoFit/>
          </a:bodyPr>
          <a:lstStyle/>
          <a:p>
            <a:pPr>
              <a:lnSpc>
                <a:spcPts val="2999"/>
              </a:lnSpc>
            </a:pPr>
            <a:r>
              <a:rPr lang="en-US" sz="2999">
                <a:solidFill>
                  <a:srgbClr val="F7FDFE"/>
                </a:solidFill>
                <a:latin typeface="Proxima Nova"/>
              </a:rPr>
              <a:t>www.reallygreatsite.com</a:t>
            </a:r>
          </a:p>
        </p:txBody>
      </p:sp>
      <p:sp>
        <p:nvSpPr>
          <p:cNvPr id="21" name="TextBox 21"/>
          <p:cNvSpPr txBox="1"/>
          <p:nvPr/>
        </p:nvSpPr>
        <p:spPr>
          <a:xfrm>
            <a:off x="11507689" y="6236968"/>
            <a:ext cx="5110902" cy="1015365"/>
          </a:xfrm>
          <a:prstGeom prst="rect">
            <a:avLst/>
          </a:prstGeom>
        </p:spPr>
        <p:txBody>
          <a:bodyPr lIns="0" tIns="0" rIns="0" bIns="0" rtlCol="0" anchor="t">
            <a:spAutoFit/>
          </a:bodyPr>
          <a:lstStyle/>
          <a:p>
            <a:pPr>
              <a:lnSpc>
                <a:spcPts val="4080"/>
              </a:lnSpc>
            </a:pPr>
            <a:r>
              <a:rPr lang="en-US" sz="3000" dirty="0">
                <a:solidFill>
                  <a:srgbClr val="F7FDFE"/>
                </a:solidFill>
                <a:latin typeface="Proxima Nova"/>
              </a:rPr>
              <a:t>hello@reallygreatsite.com</a:t>
            </a:r>
          </a:p>
          <a:p>
            <a:pPr>
              <a:lnSpc>
                <a:spcPts val="4080"/>
              </a:lnSpc>
            </a:pPr>
            <a:r>
              <a:rPr lang="en-US" sz="3000" dirty="0">
                <a:solidFill>
                  <a:srgbClr val="F7FDFE"/>
                </a:solidFill>
                <a:latin typeface="Proxima Nova"/>
              </a:rPr>
              <a:t>www.reallygreatsite.com</a:t>
            </a:r>
          </a:p>
        </p:txBody>
      </p:sp>
      <p:grpSp>
        <p:nvGrpSpPr>
          <p:cNvPr id="22" name="Group 3"/>
          <p:cNvGrpSpPr/>
          <p:nvPr/>
        </p:nvGrpSpPr>
        <p:grpSpPr>
          <a:xfrm>
            <a:off x="3176720" y="6862732"/>
            <a:ext cx="11594782" cy="2767747"/>
            <a:chOff x="0" y="0"/>
            <a:chExt cx="3053770" cy="1083733"/>
          </a:xfrm>
        </p:grpSpPr>
        <p:sp>
          <p:nvSpPr>
            <p:cNvPr id="23" name="Freeform 4"/>
            <p:cNvSpPr/>
            <p:nvPr/>
          </p:nvSpPr>
          <p:spPr>
            <a:xfrm>
              <a:off x="0" y="0"/>
              <a:ext cx="3053770" cy="1083733"/>
            </a:xfrm>
            <a:custGeom>
              <a:avLst/>
              <a:gdLst/>
              <a:ahLst/>
              <a:cxnLst/>
              <a:rect l="l" t="t" r="r" b="b"/>
              <a:pathLst>
                <a:path w="3053770" h="1083733">
                  <a:moveTo>
                    <a:pt x="0" y="0"/>
                  </a:moveTo>
                  <a:lnTo>
                    <a:pt x="3053770" y="0"/>
                  </a:lnTo>
                  <a:lnTo>
                    <a:pt x="3053770" y="1083733"/>
                  </a:lnTo>
                  <a:lnTo>
                    <a:pt x="0" y="1083733"/>
                  </a:lnTo>
                  <a:close/>
                </a:path>
              </a:pathLst>
            </a:custGeom>
            <a:solidFill>
              <a:srgbClr val="000000">
                <a:alpha val="0"/>
              </a:srgbClr>
            </a:solidFill>
            <a:ln w="361950" cap="sq">
              <a:solidFill>
                <a:srgbClr val="48BAC3"/>
              </a:solidFill>
              <a:prstDash val="solid"/>
              <a:miter/>
            </a:ln>
          </p:spPr>
        </p:sp>
        <p:sp>
          <p:nvSpPr>
            <p:cNvPr id="24" name="TextBox 5"/>
            <p:cNvSpPr txBox="1"/>
            <p:nvPr/>
          </p:nvSpPr>
          <p:spPr>
            <a:xfrm>
              <a:off x="0" y="-38100"/>
              <a:ext cx="3053770" cy="1121833"/>
            </a:xfrm>
            <a:prstGeom prst="rect">
              <a:avLst/>
            </a:prstGeom>
          </p:spPr>
          <p:txBody>
            <a:bodyPr lIns="50800" tIns="50800" rIns="50800" bIns="50800" rtlCol="0" anchor="ctr"/>
            <a:lstStyle/>
            <a:p>
              <a:pPr algn="ctr">
                <a:lnSpc>
                  <a:spcPts val="2659"/>
                </a:lnSpc>
              </a:pPr>
              <a:endParaRPr/>
            </a:p>
          </p:txBody>
        </p:sp>
      </p:grpSp>
      <p:sp>
        <p:nvSpPr>
          <p:cNvPr id="26" name="TextBox 9"/>
          <p:cNvSpPr txBox="1"/>
          <p:nvPr/>
        </p:nvSpPr>
        <p:spPr>
          <a:xfrm>
            <a:off x="3825815" y="7444237"/>
            <a:ext cx="10264735" cy="1604735"/>
          </a:xfrm>
          <a:prstGeom prst="rect">
            <a:avLst/>
          </a:prstGeom>
        </p:spPr>
        <p:txBody>
          <a:bodyPr lIns="0" tIns="0" rIns="0" bIns="0" rtlCol="0" anchor="t">
            <a:spAutoFit/>
          </a:bodyPr>
          <a:lstStyle/>
          <a:p>
            <a:pPr algn="ctr">
              <a:lnSpc>
                <a:spcPts val="14086"/>
              </a:lnSpc>
            </a:pPr>
            <a:r>
              <a:rPr lang="en-US" sz="11000" dirty="0" smtClean="0">
                <a:solidFill>
                  <a:srgbClr val="292929"/>
                </a:solidFill>
                <a:latin typeface="Bebas Neue"/>
              </a:rPr>
              <a:t>Thank you</a:t>
            </a:r>
            <a:endParaRPr lang="en-US" sz="11000" dirty="0">
              <a:solidFill>
                <a:srgbClr val="292929"/>
              </a:solidFill>
              <a:latin typeface="Bebas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7FDF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2070676" y="3669999"/>
            <a:ext cx="13657057" cy="0"/>
          </a:xfrm>
          <a:prstGeom prst="line">
            <a:avLst/>
          </a:prstGeom>
          <a:ln w="38100" cap="flat">
            <a:solidFill>
              <a:srgbClr val="48BAC3"/>
            </a:solidFill>
            <a:prstDash val="solid"/>
            <a:headEnd type="none" w="sm" len="sm"/>
            <a:tailEnd type="none" w="sm" len="sm"/>
          </a:ln>
        </p:spPr>
      </p:sp>
      <p:grpSp>
        <p:nvGrpSpPr>
          <p:cNvPr id="7" name="Group 7"/>
          <p:cNvGrpSpPr/>
          <p:nvPr/>
        </p:nvGrpSpPr>
        <p:grpSpPr>
          <a:xfrm>
            <a:off x="2070676" y="4376833"/>
            <a:ext cx="13657057" cy="3844838"/>
            <a:chOff x="0" y="0"/>
            <a:chExt cx="2318512" cy="1012632"/>
          </a:xfrm>
        </p:grpSpPr>
        <p:sp>
          <p:nvSpPr>
            <p:cNvPr id="8" name="Freeform 8"/>
            <p:cNvSpPr/>
            <p:nvPr/>
          </p:nvSpPr>
          <p:spPr>
            <a:xfrm>
              <a:off x="0" y="0"/>
              <a:ext cx="2318512" cy="1012632"/>
            </a:xfrm>
            <a:custGeom>
              <a:avLst/>
              <a:gdLst/>
              <a:ahLst/>
              <a:cxnLst/>
              <a:rect l="l" t="t" r="r" b="b"/>
              <a:pathLst>
                <a:path w="2318512" h="1012632">
                  <a:moveTo>
                    <a:pt x="0" y="0"/>
                  </a:moveTo>
                  <a:lnTo>
                    <a:pt x="2318512" y="0"/>
                  </a:lnTo>
                  <a:lnTo>
                    <a:pt x="2318512" y="1012632"/>
                  </a:lnTo>
                  <a:lnTo>
                    <a:pt x="0" y="1012632"/>
                  </a:lnTo>
                  <a:close/>
                </a:path>
              </a:pathLst>
            </a:custGeom>
            <a:solidFill>
              <a:srgbClr val="000000">
                <a:alpha val="0"/>
              </a:srgbClr>
            </a:solidFill>
            <a:ln w="38100" cap="sq">
              <a:solidFill>
                <a:srgbClr val="48BAC3"/>
              </a:solidFill>
              <a:prstDash val="solid"/>
              <a:miter/>
            </a:ln>
          </p:spPr>
        </p:sp>
        <p:sp>
          <p:nvSpPr>
            <p:cNvPr id="9" name="TextBox 9"/>
            <p:cNvSpPr txBox="1"/>
            <p:nvPr/>
          </p:nvSpPr>
          <p:spPr>
            <a:xfrm>
              <a:off x="0" y="-38100"/>
              <a:ext cx="2318512" cy="1050732"/>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070676" y="2235265"/>
            <a:ext cx="13778924" cy="1477328"/>
          </a:xfrm>
          <a:prstGeom prst="rect">
            <a:avLst/>
          </a:prstGeom>
        </p:spPr>
        <p:txBody>
          <a:bodyPr wrap="square" lIns="0" tIns="0" rIns="0" bIns="0" rtlCol="0" anchor="t">
            <a:spAutoFit/>
          </a:bodyPr>
          <a:lstStyle/>
          <a:p>
            <a:r>
              <a:rPr lang="en-GB" altLang="ko-KR" sz="9600" dirty="0" smtClean="0">
                <a:latin typeface="Bebas Neue" panose="020B0604020202020204" charset="0"/>
                <a:cs typeface="Arial" pitchFamily="34" charset="0"/>
              </a:rPr>
              <a:t>Business Objective</a:t>
            </a:r>
            <a:endParaRPr lang="en-GB" altLang="ko-KR" sz="9600" dirty="0">
              <a:latin typeface="Bebas Neue" panose="020B0604020202020204" charset="0"/>
              <a:cs typeface="Arial" pitchFamily="34" charset="0"/>
            </a:endParaRPr>
          </a:p>
        </p:txBody>
      </p:sp>
      <p:sp>
        <p:nvSpPr>
          <p:cNvPr id="18" name="TextBox 18"/>
          <p:cNvSpPr txBox="1"/>
          <p:nvPr/>
        </p:nvSpPr>
        <p:spPr>
          <a:xfrm>
            <a:off x="2216437" y="4890157"/>
            <a:ext cx="13511296" cy="2369880"/>
          </a:xfrm>
          <a:prstGeom prst="rect">
            <a:avLst/>
          </a:prstGeom>
        </p:spPr>
        <p:txBody>
          <a:bodyPr wrap="square" lIns="0" tIns="0" rIns="0" bIns="0" rtlCol="0" anchor="t">
            <a:spAutoFit/>
          </a:bodyPr>
          <a:lstStyle/>
          <a:p>
            <a:pPr algn="just"/>
            <a:endParaRPr lang="en-IN" dirty="0"/>
          </a:p>
          <a:p>
            <a:r>
              <a:rPr lang="en-IN" sz="4400" dirty="0" smtClean="0">
                <a:latin typeface="Times New Roman" panose="02020603050405020304" pitchFamily="18" charset="0"/>
                <a:cs typeface="Times New Roman" panose="02020603050405020304" pitchFamily="18" charset="0"/>
              </a:rPr>
              <a:t>To </a:t>
            </a:r>
            <a:r>
              <a:rPr lang="en-IN" sz="4400" dirty="0">
                <a:latin typeface="Times New Roman" panose="02020603050405020304" pitchFamily="18" charset="0"/>
                <a:cs typeface="Times New Roman" panose="02020603050405020304" pitchFamily="18" charset="0"/>
              </a:rPr>
              <a:t>create informative reports by conducting a thorough analysis of the </a:t>
            </a:r>
            <a:r>
              <a:rPr lang="en-IN" sz="4400" b="1" dirty="0" smtClean="0">
                <a:latin typeface="Times New Roman" panose="02020603050405020304" pitchFamily="18" charset="0"/>
                <a:cs typeface="Times New Roman" panose="02020603050405020304" pitchFamily="18" charset="0"/>
              </a:rPr>
              <a:t>FDA’s</a:t>
            </a:r>
            <a:r>
              <a:rPr lang="en-IN" sz="4400" dirty="0" smtClean="0">
                <a:latin typeface="Times New Roman" panose="02020603050405020304" pitchFamily="18" charset="0"/>
                <a:cs typeface="Times New Roman" panose="02020603050405020304" pitchFamily="18" charset="0"/>
              </a:rPr>
              <a:t> data </a:t>
            </a:r>
            <a:r>
              <a:rPr lang="en-IN" sz="4400" dirty="0">
                <a:latin typeface="Times New Roman" panose="02020603050405020304" pitchFamily="18" charset="0"/>
                <a:cs typeface="Times New Roman" panose="02020603050405020304" pitchFamily="18" charset="0"/>
              </a:rPr>
              <a:t>using powerful tools like MySQL and Power BI. </a:t>
            </a:r>
            <a:endParaRPr lang="en-US" sz="4400" dirty="0">
              <a:solidFill>
                <a:srgbClr val="2D354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5" name="TextBox 5"/>
          <p:cNvSpPr txBox="1"/>
          <p:nvPr/>
        </p:nvSpPr>
        <p:spPr>
          <a:xfrm>
            <a:off x="152400" y="90723"/>
            <a:ext cx="12192000" cy="10005777"/>
          </a:xfrm>
          <a:prstGeom prst="rect">
            <a:avLst/>
          </a:prstGeom>
          <a:solidFill>
            <a:schemeClr val="bg1">
              <a:lumMod val="95000"/>
            </a:schemeClr>
          </a:solidFill>
        </p:spPr>
        <p:txBody>
          <a:bodyPr lIns="50800" tIns="50800" rIns="50800" bIns="50800" rtlCol="0" anchor="ctr"/>
          <a:lstStyle/>
          <a:p>
            <a:pPr algn="ctr">
              <a:lnSpc>
                <a:spcPts val="2659"/>
              </a:lnSpc>
            </a:pPr>
            <a:endParaRPr/>
          </a:p>
        </p:txBody>
      </p:sp>
      <p:sp>
        <p:nvSpPr>
          <p:cNvPr id="15" name="TextBox 15"/>
          <p:cNvSpPr txBox="1"/>
          <p:nvPr/>
        </p:nvSpPr>
        <p:spPr>
          <a:xfrm>
            <a:off x="798393" y="770368"/>
            <a:ext cx="7138170" cy="486095"/>
          </a:xfrm>
          <a:prstGeom prst="rect">
            <a:avLst/>
          </a:prstGeom>
        </p:spPr>
        <p:txBody>
          <a:bodyPr lIns="0" tIns="0" rIns="0" bIns="0" rtlCol="0" anchor="t">
            <a:spAutoFit/>
          </a:bodyPr>
          <a:lstStyle/>
          <a:p>
            <a:pPr>
              <a:lnSpc>
                <a:spcPts val="4400"/>
              </a:lnSpc>
            </a:pPr>
            <a:endParaRPr lang="en-US" sz="2200" dirty="0">
              <a:solidFill>
                <a:srgbClr val="F7FDFE"/>
              </a:solidFill>
              <a:latin typeface="Proxima Nova"/>
            </a:endParaRPr>
          </a:p>
        </p:txBody>
      </p:sp>
      <p:sp>
        <p:nvSpPr>
          <p:cNvPr id="20" name="Rectangle 19"/>
          <p:cNvSpPr/>
          <p:nvPr/>
        </p:nvSpPr>
        <p:spPr>
          <a:xfrm>
            <a:off x="457200" y="480685"/>
            <a:ext cx="16306800" cy="9694962"/>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Part - 1 SQL Queries: </a:t>
            </a:r>
            <a:endParaRPr lang="en-IN" sz="2400" b="1" dirty="0" smtClean="0">
              <a:latin typeface="Times New Roman" panose="02020603050405020304" pitchFamily="18" charset="0"/>
              <a:cs typeface="Times New Roman" panose="02020603050405020304" pitchFamily="18" charset="0"/>
            </a:endParaRPr>
          </a:p>
          <a:p>
            <a:endPar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Task </a:t>
            </a: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1: Identifying Approval </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Trends</a:t>
            </a:r>
          </a:p>
          <a:p>
            <a:endPar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AutoNum type="arabicPeriod"/>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Determine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the number of drugs approved each year and provide insights into the yearly trends</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SELECT YEAR(</a:t>
            </a:r>
            <a:r>
              <a:rPr lang="en-IN" dirty="0" err="1">
                <a:solidFill>
                  <a:schemeClr val="tx1">
                    <a:lumMod val="95000"/>
                    <a:lumOff val="5000"/>
                  </a:schemeClr>
                </a:solidFill>
                <a:latin typeface="Times New Roman" panose="02020603050405020304" pitchFamily="18" charset="0"/>
                <a:cs typeface="Times New Roman" panose="02020603050405020304" pitchFamily="18" charset="0"/>
              </a:rPr>
              <a:t>ActionDate</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 AS approval_year,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num_drugs_approved</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regactiondate</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approval_year</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approval_year</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2. Identify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the top three years that got the highest and lowest approvals, in descending and ascending </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order,</a:t>
            </a:r>
          </a:p>
          <a:p>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   respectively.</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SELECT YEAR(</a:t>
            </a:r>
            <a:r>
              <a:rPr lang="en-IN" dirty="0" err="1">
                <a:solidFill>
                  <a:schemeClr val="tx1">
                    <a:lumMod val="95000"/>
                    <a:lumOff val="5000"/>
                  </a:schemeClr>
                </a:solidFill>
                <a:latin typeface="Times New Roman" panose="02020603050405020304" pitchFamily="18" charset="0"/>
                <a:cs typeface="Times New Roman" panose="02020603050405020304" pitchFamily="18" charset="0"/>
              </a:rPr>
              <a:t>ActionDate</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 AS approval_year,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num_drugs_approved</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regactiondate</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approval_year</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num_drugs_approved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DESC</a:t>
            </a:r>
          </a:p>
          <a:p>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LIMIT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3</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SELECT YEAR(</a:t>
            </a:r>
            <a:r>
              <a:rPr lang="en-IN" dirty="0" err="1">
                <a:latin typeface="Times New Roman" panose="02020603050405020304" pitchFamily="18" charset="0"/>
                <a:cs typeface="Times New Roman" panose="02020603050405020304" pitchFamily="18" charset="0"/>
              </a:rPr>
              <a:t>ActionDate</a:t>
            </a:r>
            <a:r>
              <a:rPr lang="en-IN" dirty="0">
                <a:latin typeface="Times New Roman" panose="02020603050405020304" pitchFamily="18" charset="0"/>
                <a:cs typeface="Times New Roman" panose="02020603050405020304" pitchFamily="18" charset="0"/>
              </a:rPr>
              <a:t>) AS approval_year, COUNT(*) AS </a:t>
            </a:r>
            <a:r>
              <a:rPr lang="en-IN" dirty="0" smtClean="0">
                <a:latin typeface="Times New Roman" panose="02020603050405020304" pitchFamily="18" charset="0"/>
                <a:cs typeface="Times New Roman" panose="02020603050405020304" pitchFamily="18" charset="0"/>
              </a:rPr>
              <a:t>num_drugs_approved</a:t>
            </a:r>
          </a:p>
          <a:p>
            <a:r>
              <a:rPr lang="en-IN" dirty="0" smtClean="0">
                <a:latin typeface="Times New Roman" panose="02020603050405020304" pitchFamily="18" charset="0"/>
                <a:cs typeface="Times New Roman" panose="02020603050405020304" pitchFamily="18" charset="0"/>
              </a:rPr>
              <a:t>    FROM regactiondate</a:t>
            </a:r>
          </a:p>
          <a:p>
            <a:r>
              <a:rPr lang="en-IN" dirty="0" smtClean="0">
                <a:latin typeface="Times New Roman" panose="02020603050405020304" pitchFamily="18" charset="0"/>
                <a:cs typeface="Times New Roman" panose="02020603050405020304" pitchFamily="18" charset="0"/>
              </a:rPr>
              <a:t>    GROUP </a:t>
            </a:r>
            <a:r>
              <a:rPr lang="en-IN" dirty="0">
                <a:latin typeface="Times New Roman" panose="02020603050405020304" pitchFamily="18" charset="0"/>
                <a:cs typeface="Times New Roman" panose="02020603050405020304" pitchFamily="18" charset="0"/>
              </a:rPr>
              <a:t>BY </a:t>
            </a:r>
            <a:r>
              <a:rPr lang="en-IN" dirty="0" smtClean="0">
                <a:latin typeface="Times New Roman" panose="02020603050405020304" pitchFamily="18" charset="0"/>
                <a:cs typeface="Times New Roman" panose="02020603050405020304" pitchFamily="18" charset="0"/>
              </a:rPr>
              <a:t>approval_year</a:t>
            </a:r>
          </a:p>
          <a:p>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ORDER </a:t>
            </a:r>
            <a:r>
              <a:rPr lang="en-IN" dirty="0">
                <a:latin typeface="Times New Roman" panose="02020603050405020304" pitchFamily="18" charset="0"/>
                <a:cs typeface="Times New Roman" panose="02020603050405020304" pitchFamily="18" charset="0"/>
              </a:rPr>
              <a:t>BY num_drugs_approved </a:t>
            </a:r>
            <a:r>
              <a:rPr lang="en-IN" dirty="0" smtClean="0">
                <a:latin typeface="Times New Roman" panose="02020603050405020304" pitchFamily="18" charset="0"/>
                <a:cs typeface="Times New Roman" panose="02020603050405020304" pitchFamily="18" charset="0"/>
              </a:rPr>
              <a:t>ASC</a:t>
            </a:r>
          </a:p>
          <a:p>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LIMIT </a:t>
            </a:r>
            <a:r>
              <a:rPr lang="en-IN" dirty="0">
                <a:latin typeface="Times New Roman" panose="02020603050405020304" pitchFamily="18" charset="0"/>
                <a:cs typeface="Times New Roman" panose="02020603050405020304" pitchFamily="18" charset="0"/>
              </a:rPr>
              <a:t>3</a:t>
            </a:r>
            <a:r>
              <a:rPr lang="en-IN" dirty="0" smtClean="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3.Explore </a:t>
            </a:r>
            <a:r>
              <a:rPr lang="en-IN" sz="2000" dirty="0">
                <a:latin typeface="Times New Roman" panose="02020603050405020304" pitchFamily="18" charset="0"/>
                <a:cs typeface="Times New Roman" panose="02020603050405020304" pitchFamily="18" charset="0"/>
              </a:rPr>
              <a:t>approval trends over the years based on sponsors</a:t>
            </a:r>
            <a:r>
              <a:rPr lang="en-IN" sz="2000" dirty="0" smtClean="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SELECT </a:t>
            </a:r>
            <a:r>
              <a:rPr lang="en-IN" dirty="0" smtClean="0">
                <a:latin typeface="Times New Roman" panose="02020603050405020304" pitchFamily="18" charset="0"/>
                <a:cs typeface="Times New Roman" panose="02020603050405020304" pitchFamily="18" charset="0"/>
              </a:rPr>
              <a:t>YEAR(</a:t>
            </a:r>
            <a:r>
              <a:rPr lang="en-IN" dirty="0" err="1" smtClean="0">
                <a:latin typeface="Times New Roman" panose="02020603050405020304" pitchFamily="18" charset="0"/>
                <a:cs typeface="Times New Roman" panose="02020603050405020304" pitchFamily="18" charset="0"/>
              </a:rPr>
              <a:t>ActionDate</a:t>
            </a:r>
            <a:r>
              <a:rPr lang="en-IN" dirty="0">
                <a:latin typeface="Times New Roman" panose="02020603050405020304" pitchFamily="18" charset="0"/>
                <a:cs typeface="Times New Roman" panose="02020603050405020304" pitchFamily="18" charset="0"/>
              </a:rPr>
              <a:t>) AS approval_year, </a:t>
            </a:r>
            <a:r>
              <a:rPr lang="en-IN" dirty="0" smtClean="0">
                <a:latin typeface="Times New Roman" panose="02020603050405020304" pitchFamily="18" charset="0"/>
                <a:cs typeface="Times New Roman" panose="02020603050405020304" pitchFamily="18" charset="0"/>
              </a:rPr>
              <a:t>SponsorApplicant</a:t>
            </a:r>
            <a:r>
              <a:rPr lang="en-IN" dirty="0">
                <a:latin typeface="Times New Roman" panose="02020603050405020304" pitchFamily="18" charset="0"/>
                <a:cs typeface="Times New Roman" panose="02020603050405020304" pitchFamily="18" charset="0"/>
              </a:rPr>
              <a:t>, COUNT(*) AS </a:t>
            </a:r>
            <a:r>
              <a:rPr lang="en-IN" dirty="0" smtClean="0">
                <a:latin typeface="Times New Roman" panose="02020603050405020304" pitchFamily="18" charset="0"/>
                <a:cs typeface="Times New Roman" panose="02020603050405020304" pitchFamily="18" charset="0"/>
              </a:rPr>
              <a:t>num_drugs_approved</a:t>
            </a:r>
          </a:p>
          <a:p>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FROM </a:t>
            </a:r>
            <a:r>
              <a:rPr lang="en-IN" dirty="0">
                <a:latin typeface="Times New Roman" panose="02020603050405020304" pitchFamily="18" charset="0"/>
                <a:cs typeface="Times New Roman" panose="02020603050405020304" pitchFamily="18" charset="0"/>
              </a:rPr>
              <a:t>regactiondate </a:t>
            </a:r>
            <a:r>
              <a:rPr lang="en-IN" dirty="0" smtClean="0">
                <a:latin typeface="Times New Roman" panose="02020603050405020304" pitchFamily="18" charset="0"/>
                <a:cs typeface="Times New Roman" panose="02020603050405020304" pitchFamily="18" charset="0"/>
              </a:rPr>
              <a:t>ra</a:t>
            </a:r>
          </a:p>
          <a:p>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JOIN </a:t>
            </a:r>
            <a:r>
              <a:rPr lang="en-IN" dirty="0">
                <a:latin typeface="Times New Roman" panose="02020603050405020304" pitchFamily="18" charset="0"/>
                <a:cs typeface="Times New Roman" panose="02020603050405020304" pitchFamily="18" charset="0"/>
              </a:rPr>
              <a:t>application ap ON ra.ApplNo = </a:t>
            </a:r>
            <a:r>
              <a:rPr lang="en-IN" dirty="0" smtClean="0">
                <a:latin typeface="Times New Roman" panose="02020603050405020304" pitchFamily="18" charset="0"/>
                <a:cs typeface="Times New Roman" panose="02020603050405020304" pitchFamily="18" charset="0"/>
              </a:rPr>
              <a:t>ap.ApplNo</a:t>
            </a:r>
          </a:p>
          <a:p>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GROUP </a:t>
            </a:r>
            <a:r>
              <a:rPr lang="en-IN" dirty="0">
                <a:latin typeface="Times New Roman" panose="02020603050405020304" pitchFamily="18" charset="0"/>
                <a:cs typeface="Times New Roman" panose="02020603050405020304" pitchFamily="18" charset="0"/>
              </a:rPr>
              <a:t>BY approval_year, </a:t>
            </a:r>
            <a:r>
              <a:rPr lang="en-IN" dirty="0" smtClean="0">
                <a:latin typeface="Times New Roman" panose="02020603050405020304" pitchFamily="18" charset="0"/>
                <a:cs typeface="Times New Roman" panose="02020603050405020304" pitchFamily="18" charset="0"/>
              </a:rPr>
              <a:t>ap.SponsorApplicant</a:t>
            </a:r>
          </a:p>
          <a:p>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ORDER </a:t>
            </a:r>
            <a:r>
              <a:rPr lang="en-IN" dirty="0">
                <a:latin typeface="Times New Roman" panose="02020603050405020304" pitchFamily="18" charset="0"/>
                <a:cs typeface="Times New Roman" panose="02020603050405020304" pitchFamily="18" charset="0"/>
              </a:rPr>
              <a:t>BY approval_year, num_drugs_approved DESC;</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4" name="Freeform 4"/>
          <p:cNvSpPr/>
          <p:nvPr/>
        </p:nvSpPr>
        <p:spPr>
          <a:xfrm>
            <a:off x="178843" y="170005"/>
            <a:ext cx="11784557" cy="10002695"/>
          </a:xfrm>
          <a:custGeom>
            <a:avLst/>
            <a:gdLst/>
            <a:ahLst/>
            <a:cxnLst/>
            <a:rect l="l" t="t" r="r" b="b"/>
            <a:pathLst>
              <a:path w="4877324" h="2128224">
                <a:moveTo>
                  <a:pt x="0" y="0"/>
                </a:moveTo>
                <a:lnTo>
                  <a:pt x="4877324" y="0"/>
                </a:lnTo>
                <a:lnTo>
                  <a:pt x="4877324" y="2128224"/>
                </a:lnTo>
                <a:lnTo>
                  <a:pt x="0" y="2128224"/>
                </a:lnTo>
                <a:close/>
              </a:path>
            </a:pathLst>
          </a:custGeom>
          <a:solidFill>
            <a:schemeClr val="bg1">
              <a:lumMod val="95000"/>
            </a:schemeClr>
          </a:solidFill>
        </p:spPr>
      </p:sp>
      <p:sp>
        <p:nvSpPr>
          <p:cNvPr id="15" name="TextBox 15"/>
          <p:cNvSpPr txBox="1"/>
          <p:nvPr/>
        </p:nvSpPr>
        <p:spPr>
          <a:xfrm>
            <a:off x="798393" y="770368"/>
            <a:ext cx="7138170" cy="486095"/>
          </a:xfrm>
          <a:prstGeom prst="rect">
            <a:avLst/>
          </a:prstGeom>
        </p:spPr>
        <p:txBody>
          <a:bodyPr lIns="0" tIns="0" rIns="0" bIns="0" rtlCol="0" anchor="t">
            <a:spAutoFit/>
          </a:bodyPr>
          <a:lstStyle/>
          <a:p>
            <a:pPr>
              <a:lnSpc>
                <a:spcPts val="4400"/>
              </a:lnSpc>
            </a:pPr>
            <a:endParaRPr lang="en-US" sz="2200" dirty="0">
              <a:solidFill>
                <a:srgbClr val="F7FDFE"/>
              </a:solidFill>
              <a:latin typeface="Proxima Nova"/>
            </a:endParaRPr>
          </a:p>
        </p:txBody>
      </p:sp>
      <p:sp>
        <p:nvSpPr>
          <p:cNvPr id="19" name="TextBox 19"/>
          <p:cNvSpPr txBox="1"/>
          <p:nvPr/>
        </p:nvSpPr>
        <p:spPr>
          <a:xfrm>
            <a:off x="644086" y="484389"/>
            <a:ext cx="17110514" cy="8848576"/>
          </a:xfrm>
          <a:prstGeom prst="rect">
            <a:avLst/>
          </a:prstGeom>
        </p:spPr>
        <p:txBody>
          <a:bodyPr wrap="square" lIns="0" tIns="0" rIns="0" bIns="0" rtlCol="0" anchor="t">
            <a:spAutoFit/>
          </a:bodyPr>
          <a:lstStyle/>
          <a:p>
            <a:pPr>
              <a:lnSpc>
                <a:spcPts val="2999"/>
              </a:lnSpc>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4. Rank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sponsors based on the total number of approvals they received each year between 1939 and 1960</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SELECT YEAR(</a:t>
            </a:r>
            <a:r>
              <a:rPr lang="en-IN" dirty="0" err="1">
                <a:solidFill>
                  <a:schemeClr val="tx1">
                    <a:lumMod val="95000"/>
                    <a:lumOff val="5000"/>
                  </a:schemeClr>
                </a:solidFill>
                <a:latin typeface="Times New Roman" panose="02020603050405020304" pitchFamily="18" charset="0"/>
                <a:cs typeface="Times New Roman" panose="02020603050405020304" pitchFamily="18" charset="0"/>
              </a:rPr>
              <a:t>ActionDate</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 AS approval_year, SponsorApplicant,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num_drugs_approved</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regactiondate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ra</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JOIN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application ap ON ra.ApplNo =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ap.ApplNo</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WHERE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ra.ActionDate BETWEEN '1939-01-01' AND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'1960-12-31‘</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approval_year,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ap.SponsorApplicant</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approval_year, num_drugs_approved DESC</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r>
              <a:rPr lang="en-US" sz="2400" dirty="0" smtClean="0">
                <a:solidFill>
                  <a:schemeClr val="tx1">
                    <a:lumMod val="95000"/>
                    <a:lumOff val="5000"/>
                  </a:schemeClr>
                </a:solidFill>
                <a:latin typeface="Times New Roman" panose="02020603050405020304" pitchFamily="18" charset="0"/>
                <a:cs typeface="Times New Roman" panose="02020603050405020304" pitchFamily="18" charset="0"/>
              </a:rPr>
              <a:t>Task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2: Segmentation Analysis Based on Drug </a:t>
            </a:r>
            <a:r>
              <a:rPr lang="en-US" sz="2400" dirty="0" smtClean="0">
                <a:solidFill>
                  <a:schemeClr val="tx1">
                    <a:lumMod val="95000"/>
                    <a:lumOff val="5000"/>
                  </a:schemeClr>
                </a:solidFill>
                <a:latin typeface="Times New Roman" panose="02020603050405020304" pitchFamily="18" charset="0"/>
                <a:cs typeface="Times New Roman" panose="02020603050405020304" pitchFamily="18" charset="0"/>
              </a:rPr>
              <a:t>MarketingStatus</a:t>
            </a:r>
          </a:p>
          <a:p>
            <a:pPr>
              <a:lnSpc>
                <a:spcPts val="2999"/>
              </a:lnSpc>
            </a:pPr>
            <a:endParaRPr lang="en-US" sz="24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1.Group </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products based on MarketingStatus. Provide meaningful insights into the segmentation patterns</a:t>
            </a: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SELECT ProductMktStatus,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num_products</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product</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ProductMktStatus</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2. </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Calculate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the total number of applications for each MarketingStatus year-wise after the year 2010</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SELECT YEAR(</a:t>
            </a:r>
            <a:r>
              <a:rPr lang="en-IN" dirty="0" err="1">
                <a:solidFill>
                  <a:schemeClr val="tx1">
                    <a:lumMod val="95000"/>
                    <a:lumOff val="5000"/>
                  </a:schemeClr>
                </a:solidFill>
                <a:latin typeface="Times New Roman" panose="02020603050405020304" pitchFamily="18" charset="0"/>
                <a:cs typeface="Times New Roman" panose="02020603050405020304" pitchFamily="18" charset="0"/>
              </a:rPr>
              <a:t>ActionDate</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 AS application_year, ProductMktStatus,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num_applications</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regactiondate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ra</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JOIN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product p ON ra.ApplNo =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p.ApplNo</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WHERE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YEAR(</a:t>
            </a:r>
            <a:r>
              <a:rPr lang="en-IN" dirty="0" err="1">
                <a:solidFill>
                  <a:schemeClr val="tx1">
                    <a:lumMod val="95000"/>
                    <a:lumOff val="5000"/>
                  </a:schemeClr>
                </a:solidFill>
                <a:latin typeface="Times New Roman" panose="02020603050405020304" pitchFamily="18" charset="0"/>
                <a:cs typeface="Times New Roman" panose="02020603050405020304" pitchFamily="18" charset="0"/>
              </a:rPr>
              <a:t>ActionDate</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 &gt;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2010</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application_year,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ProductMktStatus</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application_year, num_applications DESC</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endParaRPr lang="en-IN"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163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5" name="TextBox 5"/>
          <p:cNvSpPr txBox="1"/>
          <p:nvPr/>
        </p:nvSpPr>
        <p:spPr>
          <a:xfrm>
            <a:off x="228600" y="295734"/>
            <a:ext cx="11734800" cy="9724566"/>
          </a:xfrm>
          <a:prstGeom prst="rect">
            <a:avLst/>
          </a:prstGeom>
          <a:solidFill>
            <a:schemeClr val="bg1">
              <a:lumMod val="95000"/>
            </a:schemeClr>
          </a:solidFill>
        </p:spPr>
        <p:txBody>
          <a:bodyPr lIns="50800" tIns="50800" rIns="50800" bIns="50800" rtlCol="0" anchor="ctr"/>
          <a:lstStyle/>
          <a:p>
            <a:pPr algn="ctr">
              <a:lnSpc>
                <a:spcPts val="2659"/>
              </a:lnSpc>
            </a:pPr>
            <a:endParaRPr/>
          </a:p>
        </p:txBody>
      </p:sp>
      <p:sp>
        <p:nvSpPr>
          <p:cNvPr id="15" name="TextBox 15"/>
          <p:cNvSpPr txBox="1"/>
          <p:nvPr/>
        </p:nvSpPr>
        <p:spPr>
          <a:xfrm>
            <a:off x="798393" y="770368"/>
            <a:ext cx="7138170" cy="486095"/>
          </a:xfrm>
          <a:prstGeom prst="rect">
            <a:avLst/>
          </a:prstGeom>
        </p:spPr>
        <p:txBody>
          <a:bodyPr lIns="0" tIns="0" rIns="0" bIns="0" rtlCol="0" anchor="t">
            <a:spAutoFit/>
          </a:bodyPr>
          <a:lstStyle/>
          <a:p>
            <a:pPr>
              <a:lnSpc>
                <a:spcPts val="4400"/>
              </a:lnSpc>
            </a:pPr>
            <a:endParaRPr lang="en-US" sz="2200" dirty="0">
              <a:solidFill>
                <a:srgbClr val="F7FDFE"/>
              </a:solidFill>
              <a:latin typeface="Proxima Nova"/>
            </a:endParaRPr>
          </a:p>
        </p:txBody>
      </p:sp>
      <p:sp>
        <p:nvSpPr>
          <p:cNvPr id="19" name="TextBox 19"/>
          <p:cNvSpPr txBox="1"/>
          <p:nvPr/>
        </p:nvSpPr>
        <p:spPr>
          <a:xfrm>
            <a:off x="644086" y="484389"/>
            <a:ext cx="17110514" cy="8848576"/>
          </a:xfrm>
          <a:prstGeom prst="rect">
            <a:avLst/>
          </a:prstGeom>
        </p:spPr>
        <p:txBody>
          <a:bodyPr wrap="square" lIns="0" tIns="0" rIns="0" bIns="0" rtlCol="0" anchor="t">
            <a:spAutoFit/>
          </a:bodyPr>
          <a:lstStyle/>
          <a:p>
            <a:pPr>
              <a:lnSpc>
                <a:spcPts val="2999"/>
              </a:lnSpc>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3. Identify the top MarketingStatus with the maximum number of applications and analyse its trend over time</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a:t>
            </a: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SELECT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ProductMktStatus, YEAR(</a:t>
            </a:r>
            <a:r>
              <a:rPr lang="en-IN" dirty="0" err="1">
                <a:solidFill>
                  <a:schemeClr val="tx1">
                    <a:lumMod val="95000"/>
                    <a:lumOff val="5000"/>
                  </a:schemeClr>
                </a:solidFill>
                <a:latin typeface="Times New Roman" panose="02020603050405020304" pitchFamily="18" charset="0"/>
                <a:cs typeface="Times New Roman" panose="02020603050405020304" pitchFamily="18" charset="0"/>
              </a:rPr>
              <a:t>ActionDate</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 AS application_year,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num_applications</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regactiondate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ra</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JOIN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product p ON ra.ApplNo =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p.ApplNo</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ProductMktStatus,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application_year</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num_applications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DESC</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LIMIT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5</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endParaRPr lang="en-IN"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Task </a:t>
            </a: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3: </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Analysing Products</a:t>
            </a:r>
          </a:p>
          <a:p>
            <a:pPr>
              <a:lnSpc>
                <a:spcPts val="2999"/>
              </a:lnSpc>
            </a:pP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nSpc>
                <a:spcPts val="2999"/>
              </a:lnSpc>
              <a:buAutoNum type="arabicPeriod"/>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Categorize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Products by dosage form and </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analyse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their distribution</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SELECT Dosage,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num_products</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product</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Dosage</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num_products DESC</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endParaRPr lang="en-IN"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2. Calculate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the total number of approvals for each dosage form and identify the most successful forms</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SELECT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Dosage,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num_approvals</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product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p</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JOIN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application a ON p.ApplNo =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a.ApplNo</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WHERE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a.ActionType =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'AP‘</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Dosage</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num_approvals DESC;</a:t>
            </a:r>
            <a:endParaRPr lang="en-IN"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843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4" name="Freeform 4"/>
          <p:cNvSpPr/>
          <p:nvPr/>
        </p:nvSpPr>
        <p:spPr>
          <a:xfrm>
            <a:off x="178843" y="114300"/>
            <a:ext cx="11632157" cy="10002695"/>
          </a:xfrm>
          <a:custGeom>
            <a:avLst/>
            <a:gdLst/>
            <a:ahLst/>
            <a:cxnLst/>
            <a:rect l="l" t="t" r="r" b="b"/>
            <a:pathLst>
              <a:path w="4877324" h="2128224">
                <a:moveTo>
                  <a:pt x="0" y="0"/>
                </a:moveTo>
                <a:lnTo>
                  <a:pt x="4877324" y="0"/>
                </a:lnTo>
                <a:lnTo>
                  <a:pt x="4877324" y="2128224"/>
                </a:lnTo>
                <a:lnTo>
                  <a:pt x="0" y="2128224"/>
                </a:lnTo>
                <a:close/>
              </a:path>
            </a:pathLst>
          </a:custGeom>
          <a:solidFill>
            <a:schemeClr val="bg1">
              <a:lumMod val="95000"/>
            </a:schemeClr>
          </a:solidFill>
        </p:spPr>
      </p:sp>
      <p:sp>
        <p:nvSpPr>
          <p:cNvPr id="15" name="TextBox 15"/>
          <p:cNvSpPr txBox="1"/>
          <p:nvPr/>
        </p:nvSpPr>
        <p:spPr>
          <a:xfrm>
            <a:off x="798393" y="770368"/>
            <a:ext cx="7138170" cy="486095"/>
          </a:xfrm>
          <a:prstGeom prst="rect">
            <a:avLst/>
          </a:prstGeom>
        </p:spPr>
        <p:txBody>
          <a:bodyPr lIns="0" tIns="0" rIns="0" bIns="0" rtlCol="0" anchor="t">
            <a:spAutoFit/>
          </a:bodyPr>
          <a:lstStyle/>
          <a:p>
            <a:pPr>
              <a:lnSpc>
                <a:spcPts val="4400"/>
              </a:lnSpc>
            </a:pPr>
            <a:endParaRPr lang="en-US" sz="2200" dirty="0">
              <a:solidFill>
                <a:srgbClr val="F7FDFE"/>
              </a:solidFill>
              <a:latin typeface="Proxima Nova"/>
            </a:endParaRPr>
          </a:p>
        </p:txBody>
      </p:sp>
      <p:sp>
        <p:nvSpPr>
          <p:cNvPr id="19" name="TextBox 19"/>
          <p:cNvSpPr txBox="1"/>
          <p:nvPr/>
        </p:nvSpPr>
        <p:spPr>
          <a:xfrm>
            <a:off x="644086" y="484389"/>
            <a:ext cx="17110514" cy="9618018"/>
          </a:xfrm>
          <a:prstGeom prst="rect">
            <a:avLst/>
          </a:prstGeom>
        </p:spPr>
        <p:txBody>
          <a:bodyPr wrap="square" lIns="0" tIns="0" rIns="0" bIns="0" rtlCol="0" anchor="t">
            <a:spAutoFit/>
          </a:bodyPr>
          <a:lstStyle/>
          <a:p>
            <a:pPr>
              <a:lnSpc>
                <a:spcPts val="2999"/>
              </a:lnSpc>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3. Investigate yearly trends related to successful forms.</a:t>
            </a:r>
          </a:p>
          <a:p>
            <a:pPr>
              <a:lnSpc>
                <a:spcPts val="2999"/>
              </a:lnSpc>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SELECT YEAR(</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ActionDate</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AS approval_year, Dosage, COUNT(*) AS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num_approvals</a:t>
            </a:r>
          </a:p>
          <a:p>
            <a:pPr>
              <a:lnSpc>
                <a:spcPts val="2999"/>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FROM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regactiondate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ra</a:t>
            </a:r>
          </a:p>
          <a:p>
            <a:pPr>
              <a:lnSpc>
                <a:spcPts val="2999"/>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JOIN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product p ON ra.ApplNo =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p.ApplNo</a:t>
            </a:r>
          </a:p>
          <a:p>
            <a:pPr>
              <a:lnSpc>
                <a:spcPts val="2999"/>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WHERE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ra.ActionType =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'AP‘</a:t>
            </a:r>
          </a:p>
          <a:p>
            <a:pPr>
              <a:lnSpc>
                <a:spcPts val="2999"/>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BY approval_year,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Dosage</a:t>
            </a:r>
          </a:p>
          <a:p>
            <a:pPr>
              <a:lnSpc>
                <a:spcPts val="2999"/>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BY approval_year, num_approvals DESC</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a:t>
            </a:r>
            <a:endParaRPr lang="en-IN"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endParaRPr lang="en-IN" sz="28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r>
              <a:rPr lang="en-IN" sz="2800" dirty="0" smtClean="0">
                <a:solidFill>
                  <a:schemeClr val="tx1">
                    <a:lumMod val="95000"/>
                    <a:lumOff val="5000"/>
                  </a:schemeClr>
                </a:solidFill>
                <a:latin typeface="Times New Roman" panose="02020603050405020304" pitchFamily="18" charset="0"/>
                <a:cs typeface="Times New Roman" panose="02020603050405020304" pitchFamily="18" charset="0"/>
              </a:rPr>
              <a:t>Task </a:t>
            </a:r>
            <a:r>
              <a:rPr lang="en-IN" sz="2800" dirty="0">
                <a:solidFill>
                  <a:schemeClr val="tx1">
                    <a:lumMod val="95000"/>
                    <a:lumOff val="5000"/>
                  </a:schemeClr>
                </a:solidFill>
                <a:latin typeface="Times New Roman" panose="02020603050405020304" pitchFamily="18" charset="0"/>
                <a:cs typeface="Times New Roman" panose="02020603050405020304" pitchFamily="18" charset="0"/>
              </a:rPr>
              <a:t>4: Exploring Therapeutic Classes and Approval Trends</a:t>
            </a:r>
          </a:p>
          <a:p>
            <a:pPr>
              <a:lnSpc>
                <a:spcPts val="2999"/>
              </a:lnSpc>
            </a:pP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nSpc>
                <a:spcPts val="2999"/>
              </a:lnSpc>
              <a:buAutoNum type="arabicPeriod"/>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Analyse drug approvals based on therapeutic evaluation code (TE_Code).</a:t>
            </a:r>
          </a:p>
          <a:p>
            <a:pPr>
              <a:lnSpc>
                <a:spcPts val="2999"/>
              </a:lnSpc>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SELECT TECode,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num_approvals</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product_tecode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pte</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JOIN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regactiondate ra ON pte.ApplNo =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ra.ApplNo</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WHERE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ActionType =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'AP‘</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TECode</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num_approvals DESC</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ts val="2999"/>
              </a:lnSpc>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2</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 Determine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the therapeutic evaluation code (TE_Code) with the highest number of Approvals in each year</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SELECT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YEAR(</a:t>
            </a:r>
            <a:r>
              <a:rPr lang="en-IN" dirty="0" err="1" smtClean="0">
                <a:solidFill>
                  <a:schemeClr val="tx1">
                    <a:lumMod val="95000"/>
                    <a:lumOff val="5000"/>
                  </a:schemeClr>
                </a:solidFill>
                <a:latin typeface="Times New Roman" panose="02020603050405020304" pitchFamily="18" charset="0"/>
                <a:cs typeface="Times New Roman" panose="02020603050405020304" pitchFamily="18" charset="0"/>
              </a:rPr>
              <a:t>ActionDate</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AS approval_year, TECode, COUNT(*) AS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num_approvals</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FROM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regactiondate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ra</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JOIN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product_tecode pte ON ra.ApplNo =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pte.ApplNo</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WHERE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ActionType =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'AP‘</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GROUP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approval_year,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TECode</a:t>
            </a:r>
          </a:p>
          <a:p>
            <a:pPr>
              <a:lnSpc>
                <a:spcPts val="2999"/>
              </a:lnSpc>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ORDER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BY approval_year, num_approvals DESC;</a:t>
            </a:r>
            <a:endPar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TextBox 9"/>
          <p:cNvSpPr txBox="1"/>
          <p:nvPr/>
        </p:nvSpPr>
        <p:spPr>
          <a:xfrm>
            <a:off x="358233" y="2072866"/>
            <a:ext cx="8115300" cy="8374261"/>
          </a:xfrm>
          <a:prstGeom prst="rect">
            <a:avLst/>
          </a:prstGeom>
        </p:spPr>
        <p:txBody>
          <a:bodyPr lIns="50800" tIns="50800" rIns="50800" bIns="50800" rtlCol="0" anchor="ctr"/>
          <a:lstStyle/>
          <a:p>
            <a:pPr algn="ctr">
              <a:lnSpc>
                <a:spcPts val="2659"/>
              </a:lnSpc>
            </a:pPr>
            <a:endParaRPr/>
          </a:p>
        </p:txBody>
      </p:sp>
    </p:spTree>
    <p:extLst>
      <p:ext uri="{BB962C8B-B14F-4D97-AF65-F5344CB8AC3E}">
        <p14:creationId xmlns:p14="http://schemas.microsoft.com/office/powerpoint/2010/main" val="71073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15" name="TextBox 15"/>
          <p:cNvSpPr txBox="1"/>
          <p:nvPr/>
        </p:nvSpPr>
        <p:spPr>
          <a:xfrm>
            <a:off x="798393" y="770368"/>
            <a:ext cx="7138170" cy="486095"/>
          </a:xfrm>
          <a:prstGeom prst="rect">
            <a:avLst/>
          </a:prstGeom>
        </p:spPr>
        <p:txBody>
          <a:bodyPr lIns="0" tIns="0" rIns="0" bIns="0" rtlCol="0" anchor="t">
            <a:spAutoFit/>
          </a:bodyPr>
          <a:lstStyle/>
          <a:p>
            <a:pPr>
              <a:lnSpc>
                <a:spcPts val="4400"/>
              </a:lnSpc>
            </a:pPr>
            <a:endParaRPr lang="en-US" sz="2200" dirty="0">
              <a:solidFill>
                <a:srgbClr val="F7FDFE"/>
              </a:solidFill>
              <a:latin typeface="Proxima Nova"/>
            </a:endParaRPr>
          </a:p>
        </p:txBody>
      </p:sp>
      <p:sp>
        <p:nvSpPr>
          <p:cNvPr id="19" name="TextBox 19"/>
          <p:cNvSpPr txBox="1"/>
          <p:nvPr/>
        </p:nvSpPr>
        <p:spPr>
          <a:xfrm>
            <a:off x="644086" y="484389"/>
            <a:ext cx="17110514" cy="360676"/>
          </a:xfrm>
          <a:prstGeom prst="rect">
            <a:avLst/>
          </a:prstGeom>
        </p:spPr>
        <p:txBody>
          <a:bodyPr wrap="square" lIns="0" tIns="0" rIns="0" bIns="0" rtlCol="0" anchor="t">
            <a:spAutoFit/>
          </a:bodyPr>
          <a:lstStyle/>
          <a:p>
            <a:pPr>
              <a:lnSpc>
                <a:spcPts val="2999"/>
              </a:lnSpc>
            </a:pPr>
            <a:endPar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TextBox 9"/>
          <p:cNvSpPr txBox="1"/>
          <p:nvPr/>
        </p:nvSpPr>
        <p:spPr>
          <a:xfrm>
            <a:off x="358233" y="2072866"/>
            <a:ext cx="8115300" cy="8374261"/>
          </a:xfrm>
          <a:prstGeom prst="rect">
            <a:avLst/>
          </a:prstGeom>
        </p:spPr>
        <p:txBody>
          <a:bodyPr lIns="50800" tIns="50800" rIns="50800" bIns="50800" rtlCol="0" anchor="ctr"/>
          <a:lstStyle/>
          <a:p>
            <a:pPr algn="ctr">
              <a:lnSpc>
                <a:spcPts val="2659"/>
              </a:lnSpc>
            </a:pPr>
            <a:endParaRPr/>
          </a:p>
        </p:txBody>
      </p:sp>
      <p:grpSp>
        <p:nvGrpSpPr>
          <p:cNvPr id="8" name="Group 5"/>
          <p:cNvGrpSpPr/>
          <p:nvPr/>
        </p:nvGrpSpPr>
        <p:grpSpPr>
          <a:xfrm>
            <a:off x="798392" y="106967"/>
            <a:ext cx="16230600" cy="2355401"/>
            <a:chOff x="0" y="0"/>
            <a:chExt cx="4274726" cy="620353"/>
          </a:xfrm>
        </p:grpSpPr>
        <p:sp>
          <p:nvSpPr>
            <p:cNvPr id="9" name="Freeform 6"/>
            <p:cNvSpPr/>
            <p:nvPr/>
          </p:nvSpPr>
          <p:spPr>
            <a:xfrm>
              <a:off x="0" y="0"/>
              <a:ext cx="4274726" cy="620353"/>
            </a:xfrm>
            <a:custGeom>
              <a:avLst/>
              <a:gdLst/>
              <a:ahLst/>
              <a:cxnLst/>
              <a:rect l="l" t="t" r="r" b="b"/>
              <a:pathLst>
                <a:path w="4274726" h="620353">
                  <a:moveTo>
                    <a:pt x="0" y="0"/>
                  </a:moveTo>
                  <a:lnTo>
                    <a:pt x="4274726" y="0"/>
                  </a:lnTo>
                  <a:lnTo>
                    <a:pt x="4274726" y="620353"/>
                  </a:lnTo>
                  <a:lnTo>
                    <a:pt x="0" y="620353"/>
                  </a:lnTo>
                  <a:close/>
                </a:path>
              </a:pathLst>
            </a:custGeom>
            <a:solidFill>
              <a:srgbClr val="2D3541"/>
            </a:solidFill>
          </p:spPr>
        </p:sp>
        <p:sp>
          <p:nvSpPr>
            <p:cNvPr id="10" name="TextBox 7"/>
            <p:cNvSpPr txBox="1"/>
            <p:nvPr/>
          </p:nvSpPr>
          <p:spPr>
            <a:xfrm>
              <a:off x="0" y="-38100"/>
              <a:ext cx="4274726" cy="658453"/>
            </a:xfrm>
            <a:prstGeom prst="rect">
              <a:avLst/>
            </a:prstGeom>
          </p:spPr>
          <p:txBody>
            <a:bodyPr lIns="50800" tIns="50800" rIns="50800" bIns="50800" rtlCol="0" anchor="ctr"/>
            <a:lstStyle/>
            <a:p>
              <a:pPr algn="ctr">
                <a:lnSpc>
                  <a:spcPts val="2659"/>
                </a:lnSpc>
              </a:pPr>
              <a:endParaRPr/>
            </a:p>
          </p:txBody>
        </p:sp>
      </p:grpSp>
      <p:pic>
        <p:nvPicPr>
          <p:cNvPr id="3" name="Picture 2"/>
          <p:cNvPicPr>
            <a:picLocks noChangeAspect="1"/>
          </p:cNvPicPr>
          <p:nvPr/>
        </p:nvPicPr>
        <p:blipFill>
          <a:blip r:embed="rId3"/>
          <a:stretch>
            <a:fillRect/>
          </a:stretch>
        </p:blipFill>
        <p:spPr>
          <a:xfrm>
            <a:off x="194405" y="1284668"/>
            <a:ext cx="17899189" cy="8659431"/>
          </a:xfrm>
          <a:prstGeom prst="rect">
            <a:avLst/>
          </a:prstGeom>
        </p:spPr>
      </p:pic>
      <p:sp>
        <p:nvSpPr>
          <p:cNvPr id="16" name="TextBox 9"/>
          <p:cNvSpPr txBox="1"/>
          <p:nvPr/>
        </p:nvSpPr>
        <p:spPr>
          <a:xfrm>
            <a:off x="3781324" y="-197821"/>
            <a:ext cx="10264735" cy="1573059"/>
          </a:xfrm>
          <a:prstGeom prst="rect">
            <a:avLst/>
          </a:prstGeom>
        </p:spPr>
        <p:txBody>
          <a:bodyPr lIns="0" tIns="0" rIns="0" bIns="0" rtlCol="0" anchor="t">
            <a:spAutoFit/>
          </a:bodyPr>
          <a:lstStyle/>
          <a:p>
            <a:pPr algn="ctr">
              <a:lnSpc>
                <a:spcPts val="14086"/>
              </a:lnSpc>
            </a:pPr>
            <a:r>
              <a:rPr lang="en-US" sz="8800" dirty="0" smtClean="0">
                <a:solidFill>
                  <a:schemeClr val="bg1"/>
                </a:solidFill>
                <a:latin typeface="Bebas Neue"/>
              </a:rPr>
              <a:t>Power BI Model View</a:t>
            </a:r>
            <a:endParaRPr lang="en-US" sz="8800" dirty="0">
              <a:solidFill>
                <a:schemeClr val="bg1"/>
              </a:solidFill>
              <a:latin typeface="Bebas Neue"/>
            </a:endParaRPr>
          </a:p>
        </p:txBody>
      </p:sp>
    </p:spTree>
    <p:extLst>
      <p:ext uri="{BB962C8B-B14F-4D97-AF65-F5344CB8AC3E}">
        <p14:creationId xmlns:p14="http://schemas.microsoft.com/office/powerpoint/2010/main" val="3783901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sp>
      <p:grpSp>
        <p:nvGrpSpPr>
          <p:cNvPr id="3" name="Group 3"/>
          <p:cNvGrpSpPr/>
          <p:nvPr/>
        </p:nvGrpSpPr>
        <p:grpSpPr>
          <a:xfrm>
            <a:off x="-115294" y="2206401"/>
            <a:ext cx="18518589" cy="8080599"/>
            <a:chOff x="0" y="0"/>
            <a:chExt cx="4877324" cy="2128224"/>
          </a:xfrm>
        </p:grpSpPr>
        <p:sp>
          <p:nvSpPr>
            <p:cNvPr id="4" name="Freeform 4"/>
            <p:cNvSpPr/>
            <p:nvPr/>
          </p:nvSpPr>
          <p:spPr>
            <a:xfrm>
              <a:off x="0" y="0"/>
              <a:ext cx="4877324" cy="2128224"/>
            </a:xfrm>
            <a:custGeom>
              <a:avLst/>
              <a:gdLst/>
              <a:ahLst/>
              <a:cxnLst/>
              <a:rect l="l" t="t" r="r" b="b"/>
              <a:pathLst>
                <a:path w="4877324" h="2128224">
                  <a:moveTo>
                    <a:pt x="0" y="0"/>
                  </a:moveTo>
                  <a:lnTo>
                    <a:pt x="4877324" y="0"/>
                  </a:lnTo>
                  <a:lnTo>
                    <a:pt x="4877324" y="2128224"/>
                  </a:lnTo>
                  <a:lnTo>
                    <a:pt x="0" y="2128224"/>
                  </a:lnTo>
                  <a:close/>
                </a:path>
              </a:pathLst>
            </a:custGeom>
            <a:solidFill>
              <a:srgbClr val="48BAC3"/>
            </a:solidFill>
          </p:spPr>
        </p:sp>
        <p:sp>
          <p:nvSpPr>
            <p:cNvPr id="5" name="TextBox 5"/>
            <p:cNvSpPr txBox="1"/>
            <p:nvPr/>
          </p:nvSpPr>
          <p:spPr>
            <a:xfrm>
              <a:off x="0" y="-38100"/>
              <a:ext cx="4877324" cy="216632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09828" y="743641"/>
            <a:ext cx="8453172" cy="8229600"/>
            <a:chOff x="0" y="0"/>
            <a:chExt cx="2137363" cy="2167467"/>
          </a:xfrm>
        </p:grpSpPr>
        <p:sp>
          <p:nvSpPr>
            <p:cNvPr id="8" name="Freeform 8"/>
            <p:cNvSpPr/>
            <p:nvPr/>
          </p:nvSpPr>
          <p:spPr>
            <a:xfrm>
              <a:off x="0" y="0"/>
              <a:ext cx="2137363" cy="2167467"/>
            </a:xfrm>
            <a:custGeom>
              <a:avLst/>
              <a:gdLst/>
              <a:ahLst/>
              <a:cxnLst/>
              <a:rect l="l" t="t" r="r" b="b"/>
              <a:pathLst>
                <a:path w="2137363" h="2167467">
                  <a:moveTo>
                    <a:pt x="0" y="0"/>
                  </a:moveTo>
                  <a:lnTo>
                    <a:pt x="2137363" y="0"/>
                  </a:lnTo>
                  <a:lnTo>
                    <a:pt x="2137363" y="2167467"/>
                  </a:lnTo>
                  <a:lnTo>
                    <a:pt x="0" y="2167467"/>
                  </a:lnTo>
                  <a:close/>
                </a:path>
              </a:pathLst>
            </a:custGeom>
            <a:solidFill>
              <a:srgbClr val="2D3541"/>
            </a:solidFill>
          </p:spPr>
        </p:sp>
        <p:sp>
          <p:nvSpPr>
            <p:cNvPr id="9" name="TextBox 9"/>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798393" y="770368"/>
            <a:ext cx="7138170" cy="486095"/>
          </a:xfrm>
          <a:prstGeom prst="rect">
            <a:avLst/>
          </a:prstGeom>
        </p:spPr>
        <p:txBody>
          <a:bodyPr lIns="0" tIns="0" rIns="0" bIns="0" rtlCol="0" anchor="t">
            <a:spAutoFit/>
          </a:bodyPr>
          <a:lstStyle/>
          <a:p>
            <a:pPr>
              <a:lnSpc>
                <a:spcPts val="4400"/>
              </a:lnSpc>
            </a:pPr>
            <a:endParaRPr lang="en-US" sz="2200" dirty="0">
              <a:solidFill>
                <a:srgbClr val="F7FDFE"/>
              </a:solidFill>
              <a:latin typeface="Proxima Nova"/>
            </a:endParaRPr>
          </a:p>
        </p:txBody>
      </p:sp>
      <p:sp>
        <p:nvSpPr>
          <p:cNvPr id="13" name="Rectangle 12"/>
          <p:cNvSpPr/>
          <p:nvPr/>
        </p:nvSpPr>
        <p:spPr>
          <a:xfrm>
            <a:off x="798393" y="1262287"/>
            <a:ext cx="4571957" cy="461665"/>
          </a:xfrm>
          <a:prstGeom prst="rect">
            <a:avLst/>
          </a:prstGeom>
        </p:spPr>
        <p:txBody>
          <a:bodyPr wrap="none">
            <a:spAutoFit/>
          </a:bodyPr>
          <a:lstStyle/>
          <a:p>
            <a:r>
              <a:rPr lang="en-IN" sz="2400" b="1" dirty="0">
                <a:solidFill>
                  <a:schemeClr val="bg1"/>
                </a:solidFill>
                <a:latin typeface="Times New Roman" panose="02020603050405020304" pitchFamily="18" charset="0"/>
                <a:cs typeface="Times New Roman" panose="02020603050405020304" pitchFamily="18" charset="0"/>
              </a:rPr>
              <a:t>Part - 2 Power BI Visualizations: </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87020" y="2041927"/>
            <a:ext cx="7753402" cy="707886"/>
          </a:xfrm>
          <a:prstGeom prst="rect">
            <a:avLst/>
          </a:prstGeom>
        </p:spPr>
        <p:txBody>
          <a:bodyPr wrap="square">
            <a:spAutoFit/>
          </a:bodyPr>
          <a:lstStyle/>
          <a:p>
            <a:r>
              <a:rPr lang="en-IN" sz="2000" dirty="0" smtClean="0">
                <a:solidFill>
                  <a:schemeClr val="bg1"/>
                </a:solidFill>
                <a:latin typeface="Times New Roman" panose="02020603050405020304" pitchFamily="18" charset="0"/>
                <a:cs typeface="Times New Roman" panose="02020603050405020304" pitchFamily="18" charset="0"/>
              </a:rPr>
              <a:t>1. Visualize </a:t>
            </a:r>
            <a:r>
              <a:rPr lang="en-IN" sz="2000" dirty="0">
                <a:solidFill>
                  <a:schemeClr val="bg1"/>
                </a:solidFill>
                <a:latin typeface="Times New Roman" panose="02020603050405020304" pitchFamily="18" charset="0"/>
                <a:cs typeface="Times New Roman" panose="02020603050405020304" pitchFamily="18" charset="0"/>
              </a:rPr>
              <a:t>the yearly approval trends of drugs. Highlight any significant patterns and/or fluctuations, if any. </a:t>
            </a:r>
          </a:p>
        </p:txBody>
      </p:sp>
      <p:pic>
        <p:nvPicPr>
          <p:cNvPr id="12" name="Picture 11"/>
          <p:cNvPicPr>
            <a:picLocks noChangeAspect="1"/>
          </p:cNvPicPr>
          <p:nvPr/>
        </p:nvPicPr>
        <p:blipFill>
          <a:blip r:embed="rId4"/>
          <a:stretch>
            <a:fillRect/>
          </a:stretch>
        </p:blipFill>
        <p:spPr>
          <a:xfrm>
            <a:off x="4663721" y="2705007"/>
            <a:ext cx="13487400" cy="7154273"/>
          </a:xfrm>
          <a:prstGeom prst="rect">
            <a:avLst/>
          </a:prstGeom>
        </p:spPr>
      </p:pic>
      <p:sp>
        <p:nvSpPr>
          <p:cNvPr id="17" name="Rectangle 16"/>
          <p:cNvSpPr/>
          <p:nvPr/>
        </p:nvSpPr>
        <p:spPr>
          <a:xfrm>
            <a:off x="787020" y="3280486"/>
            <a:ext cx="3545007" cy="3293209"/>
          </a:xfrm>
          <a:prstGeom prst="rect">
            <a:avLst/>
          </a:prstGeom>
        </p:spPr>
        <p:txBody>
          <a:bodyPr wrap="square">
            <a:spAutoFit/>
          </a:bodyPr>
          <a:lstStyle/>
          <a:p>
            <a:r>
              <a:rPr lang="en-IN" sz="2000" dirty="0" smtClean="0">
                <a:solidFill>
                  <a:schemeClr val="bg1"/>
                </a:solidFill>
                <a:latin typeface="Times New Roman" panose="02020603050405020304" pitchFamily="18" charset="0"/>
                <a:cs typeface="Times New Roman" panose="02020603050405020304" pitchFamily="18" charset="0"/>
              </a:rPr>
              <a:t>As per the Statistics, the approved drugs are highest in the year 2002 i.e. 5661. </a:t>
            </a:r>
          </a:p>
          <a:p>
            <a:endParaRPr lang="en-IN" sz="2000" dirty="0">
              <a:solidFill>
                <a:schemeClr val="bg1"/>
              </a:solidFill>
              <a:latin typeface="Times New Roman" panose="02020603050405020304" pitchFamily="18" charset="0"/>
              <a:cs typeface="Times New Roman" panose="02020603050405020304" pitchFamily="18" charset="0"/>
            </a:endParaRPr>
          </a:p>
          <a:p>
            <a:r>
              <a:rPr lang="en-IN" sz="2000" dirty="0" smtClean="0">
                <a:solidFill>
                  <a:schemeClr val="bg1"/>
                </a:solidFill>
                <a:latin typeface="Times New Roman" panose="02020603050405020304" pitchFamily="18" charset="0"/>
                <a:cs typeface="Times New Roman" panose="02020603050405020304" pitchFamily="18" charset="0"/>
              </a:rPr>
              <a:t>The total count of Drugs is 129.07K</a:t>
            </a:r>
          </a:p>
          <a:p>
            <a:r>
              <a:rPr lang="en-IN" sz="2000" dirty="0" smtClean="0">
                <a:solidFill>
                  <a:schemeClr val="bg1"/>
                </a:solidFill>
                <a:latin typeface="Times New Roman" panose="02020603050405020304" pitchFamily="18" charset="0"/>
                <a:cs typeface="Times New Roman" panose="02020603050405020304" pitchFamily="18" charset="0"/>
              </a:rPr>
              <a:t>From year 1939 to 2016 which includes Both AP and TA ( Tentative Drugs).</a:t>
            </a:r>
            <a:endParaRPr lang="en-IN" sz="2000" dirty="0">
              <a:solidFill>
                <a:schemeClr val="bg1"/>
              </a:solidFill>
              <a:latin typeface="Times New Roman" panose="02020603050405020304" pitchFamily="18" charset="0"/>
              <a:cs typeface="Times New Roman" panose="02020603050405020304" pitchFamily="18" charset="0"/>
            </a:endParaRPr>
          </a:p>
          <a:p>
            <a:endParaRPr lang="en-IN" sz="2800" dirty="0" smtClean="0">
              <a:solidFill>
                <a:schemeClr val="bg1"/>
              </a:solidFill>
              <a:latin typeface="Roboto"/>
            </a:endParaRPr>
          </a:p>
        </p:txBody>
      </p:sp>
      <p:sp>
        <p:nvSpPr>
          <p:cNvPr id="14" name="Freeform 10"/>
          <p:cNvSpPr/>
          <p:nvPr/>
        </p:nvSpPr>
        <p:spPr>
          <a:xfrm>
            <a:off x="7267357" y="1071469"/>
            <a:ext cx="784500" cy="737430"/>
          </a:xfrm>
          <a:custGeom>
            <a:avLst/>
            <a:gdLst/>
            <a:ahLst/>
            <a:cxnLst/>
            <a:rect l="l" t="t" r="r" b="b"/>
            <a:pathLst>
              <a:path w="784500" h="737430">
                <a:moveTo>
                  <a:pt x="0" y="0"/>
                </a:moveTo>
                <a:lnTo>
                  <a:pt x="784500" y="0"/>
                </a:lnTo>
                <a:lnTo>
                  <a:pt x="784500" y="737430"/>
                </a:lnTo>
                <a:lnTo>
                  <a:pt x="0" y="737430"/>
                </a:lnTo>
                <a:lnTo>
                  <a:pt x="0" y="0"/>
                </a:lnTo>
                <a:close/>
              </a:path>
            </a:pathLst>
          </a:custGeom>
          <a:blipFill>
            <a:blip r:embed="rId5">
              <a:extLst>
                <a:ext uri="{96DAC541-7B7A-43D3-8B79-37D633B846F1}">
                  <asvg:svgBlip xmlns="" xmlns:asvg="http://schemas.microsoft.com/office/drawing/2016/SVG/main" r:embed="rId10"/>
                </a:ext>
              </a:extLst>
            </a:blip>
            <a:stretch>
              <a:fillRect/>
            </a:stretch>
          </a:blipFill>
        </p:spPr>
      </p:sp>
    </p:spTree>
    <p:extLst>
      <p:ext uri="{BB962C8B-B14F-4D97-AF65-F5344CB8AC3E}">
        <p14:creationId xmlns:p14="http://schemas.microsoft.com/office/powerpoint/2010/main" val="284846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900143" cy="10287000"/>
            <a:chOff x="0" y="0"/>
            <a:chExt cx="1817322" cy="2709333"/>
          </a:xfrm>
        </p:grpSpPr>
        <p:sp>
          <p:nvSpPr>
            <p:cNvPr id="3" name="Freeform 3"/>
            <p:cNvSpPr/>
            <p:nvPr/>
          </p:nvSpPr>
          <p:spPr>
            <a:xfrm>
              <a:off x="0" y="0"/>
              <a:ext cx="1817322" cy="2709333"/>
            </a:xfrm>
            <a:custGeom>
              <a:avLst/>
              <a:gdLst/>
              <a:ahLst/>
              <a:cxnLst/>
              <a:rect l="l" t="t" r="r" b="b"/>
              <a:pathLst>
                <a:path w="1817322" h="2709333">
                  <a:moveTo>
                    <a:pt x="0" y="0"/>
                  </a:moveTo>
                  <a:lnTo>
                    <a:pt x="1817322" y="0"/>
                  </a:lnTo>
                  <a:lnTo>
                    <a:pt x="1817322" y="2709333"/>
                  </a:lnTo>
                  <a:lnTo>
                    <a:pt x="0" y="2709333"/>
                  </a:lnTo>
                  <a:close/>
                </a:path>
              </a:pathLst>
            </a:custGeom>
            <a:solidFill>
              <a:srgbClr val="48BAC3"/>
            </a:solidFill>
          </p:spPr>
        </p:sp>
        <p:sp>
          <p:nvSpPr>
            <p:cNvPr id="4" name="TextBox 4"/>
            <p:cNvSpPr txBox="1"/>
            <p:nvPr/>
          </p:nvSpPr>
          <p:spPr>
            <a:xfrm>
              <a:off x="0" y="-38100"/>
              <a:ext cx="1817322"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2355401"/>
            <a:chOff x="0" y="0"/>
            <a:chExt cx="4274726" cy="620353"/>
          </a:xfrm>
        </p:grpSpPr>
        <p:sp>
          <p:nvSpPr>
            <p:cNvPr id="6" name="Freeform 6"/>
            <p:cNvSpPr/>
            <p:nvPr/>
          </p:nvSpPr>
          <p:spPr>
            <a:xfrm>
              <a:off x="0" y="0"/>
              <a:ext cx="4274726" cy="620353"/>
            </a:xfrm>
            <a:custGeom>
              <a:avLst/>
              <a:gdLst/>
              <a:ahLst/>
              <a:cxnLst/>
              <a:rect l="l" t="t" r="r" b="b"/>
              <a:pathLst>
                <a:path w="4274726" h="620353">
                  <a:moveTo>
                    <a:pt x="0" y="0"/>
                  </a:moveTo>
                  <a:lnTo>
                    <a:pt x="4274726" y="0"/>
                  </a:lnTo>
                  <a:lnTo>
                    <a:pt x="4274726" y="620353"/>
                  </a:lnTo>
                  <a:lnTo>
                    <a:pt x="0" y="620353"/>
                  </a:lnTo>
                  <a:close/>
                </a:path>
              </a:pathLst>
            </a:custGeom>
            <a:solidFill>
              <a:srgbClr val="2D3541"/>
            </a:solidFill>
          </p:spPr>
        </p:sp>
        <p:sp>
          <p:nvSpPr>
            <p:cNvPr id="7" name="TextBox 7"/>
            <p:cNvSpPr txBox="1"/>
            <p:nvPr/>
          </p:nvSpPr>
          <p:spPr>
            <a:xfrm>
              <a:off x="0" y="-38100"/>
              <a:ext cx="4274726" cy="65845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371600" y="1412766"/>
            <a:ext cx="15309734" cy="307777"/>
          </a:xfrm>
          <a:prstGeom prst="rect">
            <a:avLst/>
          </a:prstGeom>
        </p:spPr>
        <p:txBody>
          <a:bodyPr wrap="square" lIns="0" tIns="0" rIns="0" bIns="0" rtlCol="0" anchor="t">
            <a:spAutoFit/>
          </a:bodyPr>
          <a:lstStyle/>
          <a:p>
            <a:r>
              <a:rPr lang="en-IN" sz="2000" dirty="0" smtClean="0">
                <a:solidFill>
                  <a:schemeClr val="bg1"/>
                </a:solidFill>
                <a:latin typeface="Times New Roman" panose="02020603050405020304" pitchFamily="18" charset="0"/>
                <a:cs typeface="Times New Roman" panose="02020603050405020304" pitchFamily="18" charset="0"/>
              </a:rPr>
              <a:t>2. Explore </a:t>
            </a:r>
            <a:r>
              <a:rPr lang="en-IN" sz="2000" dirty="0">
                <a:solidFill>
                  <a:schemeClr val="bg1"/>
                </a:solidFill>
                <a:latin typeface="Times New Roman" panose="02020603050405020304" pitchFamily="18" charset="0"/>
                <a:cs typeface="Times New Roman" panose="02020603050405020304" pitchFamily="18" charset="0"/>
              </a:rPr>
              <a:t>approval trends over the years based on different sponsors. Uncover patterns and changes in approval rates among sponsors. </a:t>
            </a:r>
          </a:p>
        </p:txBody>
      </p:sp>
      <p:sp>
        <p:nvSpPr>
          <p:cNvPr id="13" name="TextBox 13"/>
          <p:cNvSpPr txBox="1"/>
          <p:nvPr/>
        </p:nvSpPr>
        <p:spPr>
          <a:xfrm>
            <a:off x="372191" y="3591001"/>
            <a:ext cx="3666409" cy="3462486"/>
          </a:xfrm>
          <a:prstGeom prst="rect">
            <a:avLst/>
          </a:prstGeom>
        </p:spPr>
        <p:txBody>
          <a:bodyPr wrap="square" lIns="0" tIns="0" rIns="0" bIns="0" rtlCol="0" anchor="t">
            <a:spAutoFit/>
          </a:bodyPr>
          <a:lstStyle/>
          <a:p>
            <a:pPr>
              <a:lnSpc>
                <a:spcPts val="2999"/>
              </a:lnSpc>
            </a:pPr>
            <a:r>
              <a:rPr lang="en-US" sz="2000" dirty="0" smtClean="0">
                <a:latin typeface="Times New Roman" panose="02020603050405020304" pitchFamily="18" charset="0"/>
                <a:cs typeface="Times New Roman" panose="02020603050405020304" pitchFamily="18" charset="0"/>
              </a:rPr>
              <a:t>According to this visualization, the most reliable and having the highest approvals over many years is WATSON LABS which gives the consistent of 1033 approvals each year followed by another sponsor SANDOZ having 636 approval each year.</a:t>
            </a:r>
          </a:p>
          <a:p>
            <a:pPr>
              <a:lnSpc>
                <a:spcPts val="2999"/>
              </a:lnSpc>
            </a:pPr>
            <a:endParaRPr lang="en-US" sz="2999" dirty="0">
              <a:solidFill>
                <a:schemeClr val="bg1"/>
              </a:solidFill>
              <a:latin typeface="Proxima Nova"/>
            </a:endParaRPr>
          </a:p>
        </p:txBody>
      </p:sp>
      <p:sp>
        <p:nvSpPr>
          <p:cNvPr id="17" name="TextBox 17"/>
          <p:cNvSpPr txBox="1"/>
          <p:nvPr/>
        </p:nvSpPr>
        <p:spPr>
          <a:xfrm>
            <a:off x="2135921" y="2036538"/>
            <a:ext cx="2933101" cy="441403"/>
          </a:xfrm>
          <a:prstGeom prst="rect">
            <a:avLst/>
          </a:prstGeom>
        </p:spPr>
        <p:txBody>
          <a:bodyPr lIns="0" tIns="0" rIns="0" bIns="0" rtlCol="0" anchor="t">
            <a:spAutoFit/>
          </a:bodyPr>
          <a:lstStyle/>
          <a:p>
            <a:pPr algn="ctr">
              <a:lnSpc>
                <a:spcPts val="3399"/>
              </a:lnSpc>
            </a:pPr>
            <a:endParaRPr lang="en-US" sz="3999" spc="271" dirty="0">
              <a:solidFill>
                <a:srgbClr val="F7FDFE"/>
              </a:solidFill>
              <a:latin typeface="Proxima Nova"/>
            </a:endParaRPr>
          </a:p>
        </p:txBody>
      </p:sp>
      <p:pic>
        <p:nvPicPr>
          <p:cNvPr id="18" name="Picture 17"/>
          <p:cNvPicPr>
            <a:picLocks noChangeAspect="1"/>
          </p:cNvPicPr>
          <p:nvPr/>
        </p:nvPicPr>
        <p:blipFill>
          <a:blip r:embed="rId2"/>
          <a:stretch>
            <a:fillRect/>
          </a:stretch>
        </p:blipFill>
        <p:spPr>
          <a:xfrm>
            <a:off x="4267200" y="2036538"/>
            <a:ext cx="13429107" cy="7986427"/>
          </a:xfrm>
          <a:prstGeom prst="rect">
            <a:avLst/>
          </a:prstGeom>
        </p:spPr>
      </p:pic>
      <p:sp>
        <p:nvSpPr>
          <p:cNvPr id="12" name="Freeform 8"/>
          <p:cNvSpPr/>
          <p:nvPr/>
        </p:nvSpPr>
        <p:spPr>
          <a:xfrm>
            <a:off x="1508731" y="2257239"/>
            <a:ext cx="784500" cy="758825"/>
          </a:xfrm>
          <a:custGeom>
            <a:avLst/>
            <a:gdLst/>
            <a:ahLst/>
            <a:cxnLst/>
            <a:rect l="l" t="t" r="r" b="b"/>
            <a:pathLst>
              <a:path w="784500" h="758825">
                <a:moveTo>
                  <a:pt x="0" y="0"/>
                </a:moveTo>
                <a:lnTo>
                  <a:pt x="784500" y="0"/>
                </a:lnTo>
                <a:lnTo>
                  <a:pt x="784500" y="758825"/>
                </a:lnTo>
                <a:lnTo>
                  <a:pt x="0" y="758825"/>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1172</Words>
  <Application>Microsoft Office PowerPoint</Application>
  <PresentationFormat>Custom</PresentationFormat>
  <Paragraphs>155</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Roboto</vt:lpstr>
      <vt:lpstr>Times New Roman</vt:lpstr>
      <vt:lpstr>Bebas Neue</vt:lpstr>
      <vt:lpstr>Calibri</vt:lpstr>
      <vt:lpstr>Wingdings</vt:lpstr>
      <vt:lpstr>Agency FB</vt:lpstr>
      <vt:lpstr>Proxima Nova</vt:lpstr>
      <vt:lpstr>맑은 고딕</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Minimalist Medical Presentation</dc:title>
  <cp:lastModifiedBy>Dr. J P Singh</cp:lastModifiedBy>
  <cp:revision>44</cp:revision>
  <dcterms:created xsi:type="dcterms:W3CDTF">2006-08-16T00:00:00Z</dcterms:created>
  <dcterms:modified xsi:type="dcterms:W3CDTF">2024-02-11T10:11:03Z</dcterms:modified>
  <dc:identifier>DAF8SKmqmso</dc:identifier>
</cp:coreProperties>
</file>